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75" r:id="rId3"/>
    <p:sldId id="533" r:id="rId4"/>
    <p:sldId id="553" r:id="rId5"/>
    <p:sldId id="563" r:id="rId6"/>
    <p:sldId id="568" r:id="rId7"/>
    <p:sldId id="564" r:id="rId8"/>
    <p:sldId id="566" r:id="rId9"/>
    <p:sldId id="567" r:id="rId10"/>
    <p:sldId id="570" r:id="rId11"/>
    <p:sldId id="571" r:id="rId12"/>
    <p:sldId id="572" r:id="rId13"/>
    <p:sldId id="557" r:id="rId14"/>
    <p:sldId id="558" r:id="rId15"/>
    <p:sldId id="562" r:id="rId16"/>
    <p:sldId id="560" r:id="rId17"/>
    <p:sldId id="542" r:id="rId18"/>
  </p:sldIdLst>
  <p:sldSz cx="9144000" cy="6858000" type="screen4x3"/>
  <p:notesSz cx="6950075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F42"/>
    <a:srgbClr val="104E92"/>
    <a:srgbClr val="003300"/>
    <a:srgbClr val="465723"/>
    <a:srgbClr val="C2DC24"/>
    <a:srgbClr val="DEE696"/>
    <a:srgbClr val="F8A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7110" autoAdjust="0"/>
  </p:normalViewPr>
  <p:slideViewPr>
    <p:cSldViewPr>
      <p:cViewPr>
        <p:scale>
          <a:sx n="60" d="100"/>
          <a:sy n="60" d="100"/>
        </p:scale>
        <p:origin x="-102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42" y="-58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150mm Diameter x 4200mm Height Pilot Column</c:v>
          </c:tx>
          <c:spPr>
            <a:ln w="66675">
              <a:noFill/>
            </a:ln>
          </c:spPr>
          <c:marker>
            <c:symbol val="diamond"/>
            <c:size val="13"/>
            <c:spPr>
              <a:pattFill prst="pct60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</c:spPr>
          </c:marker>
          <c:xVal>
            <c:numRef>
              <c:f>'150mm Pilot Unit'!$E$7:$E$21</c:f>
              <c:numCache>
                <c:formatCode>General</c:formatCode>
                <c:ptCount val="15"/>
                <c:pt idx="2" formatCode="0.00">
                  <c:v>8.4103521750580708</c:v>
                </c:pt>
                <c:pt idx="3" formatCode="0.00">
                  <c:v>10.040572832906747</c:v>
                </c:pt>
                <c:pt idx="4" formatCode="0.00">
                  <c:v>12.53180453180452</c:v>
                </c:pt>
                <c:pt idx="5" formatCode="0.00">
                  <c:v>15.751407829567816</c:v>
                </c:pt>
                <c:pt idx="6" formatCode="0.00">
                  <c:v>11.666727407145185</c:v>
                </c:pt>
                <c:pt idx="7" formatCode="0.00">
                  <c:v>18.290531350925733</c:v>
                </c:pt>
                <c:pt idx="8" formatCode="0.00">
                  <c:v>18.557834814980541</c:v>
                </c:pt>
                <c:pt idx="9" formatCode="0.00">
                  <c:v>25.590649281965739</c:v>
                </c:pt>
                <c:pt idx="10" formatCode="0.00">
                  <c:v>19.411968301486503</c:v>
                </c:pt>
                <c:pt idx="11" formatCode="0.00">
                  <c:v>20.646193265549471</c:v>
                </c:pt>
                <c:pt idx="12" formatCode="0.00">
                  <c:v>14.367625666720556</c:v>
                </c:pt>
                <c:pt idx="13" formatCode="0.00">
                  <c:v>31</c:v>
                </c:pt>
                <c:pt idx="14" formatCode="0.00">
                  <c:v>36</c:v>
                </c:pt>
              </c:numCache>
            </c:numRef>
          </c:xVal>
          <c:yVal>
            <c:numRef>
              <c:f>'150mm Pilot Unit'!$F$7:$F$21</c:f>
              <c:numCache>
                <c:formatCode>General</c:formatCode>
                <c:ptCount val="15"/>
                <c:pt idx="2" formatCode="0.00">
                  <c:v>28.33</c:v>
                </c:pt>
                <c:pt idx="3" formatCode="0.00">
                  <c:v>28.37</c:v>
                </c:pt>
                <c:pt idx="4" formatCode="0.00">
                  <c:v>28.69</c:v>
                </c:pt>
                <c:pt idx="5" formatCode="0.00">
                  <c:v>29.02</c:v>
                </c:pt>
                <c:pt idx="6" formatCode="0.00">
                  <c:v>29.55</c:v>
                </c:pt>
                <c:pt idx="7" formatCode="0.00">
                  <c:v>29.35</c:v>
                </c:pt>
                <c:pt idx="8" formatCode="0.00">
                  <c:v>29.06</c:v>
                </c:pt>
                <c:pt idx="9" formatCode="0.00">
                  <c:v>28.62</c:v>
                </c:pt>
                <c:pt idx="10" formatCode="0.00">
                  <c:v>28.6</c:v>
                </c:pt>
                <c:pt idx="11" formatCode="0.00">
                  <c:v>28.9</c:v>
                </c:pt>
                <c:pt idx="12" formatCode="0.00">
                  <c:v>28.83</c:v>
                </c:pt>
                <c:pt idx="13" formatCode="0.00">
                  <c:v>27.62</c:v>
                </c:pt>
                <c:pt idx="14" formatCode="0.00">
                  <c:v>27.3</c:v>
                </c:pt>
              </c:numCache>
            </c:numRef>
          </c:yVal>
          <c:smooth val="0"/>
        </c:ser>
        <c:ser>
          <c:idx val="1"/>
          <c:order val="1"/>
          <c:tx>
            <c:v>500mm Diameter x 4200mm Height Pilot Column</c:v>
          </c:tx>
          <c:spPr>
            <a:ln w="66675">
              <a:noFill/>
            </a:ln>
          </c:spPr>
          <c:marker>
            <c:symbol val="diamond"/>
            <c:size val="13"/>
            <c:spPr>
              <a:pattFill prst="divot">
                <a:fgClr>
                  <a:schemeClr val="bg1"/>
                </a:fgClr>
                <a:bgClr>
                  <a:srgbClr val="92D050"/>
                </a:bgClr>
              </a:pattFill>
              <a:ln>
                <a:noFill/>
              </a:ln>
            </c:spPr>
          </c:marker>
          <c:xVal>
            <c:numRef>
              <c:f>'500mm Pilot Unit'!$D$9:$D$32</c:f>
              <c:numCache>
                <c:formatCode>General</c:formatCode>
                <c:ptCount val="24"/>
                <c:pt idx="0">
                  <c:v>78.223294141292314</c:v>
                </c:pt>
                <c:pt idx="4">
                  <c:v>57.313779727318845</c:v>
                </c:pt>
                <c:pt idx="9">
                  <c:v>25.597587719298215</c:v>
                </c:pt>
                <c:pt idx="14">
                  <c:v>61.574267050733411</c:v>
                </c:pt>
                <c:pt idx="18">
                  <c:v>59.062499999999993</c:v>
                </c:pt>
                <c:pt idx="21">
                  <c:v>20.028911755656612</c:v>
                </c:pt>
                <c:pt idx="23">
                  <c:v>45</c:v>
                </c:pt>
              </c:numCache>
            </c:numRef>
          </c:xVal>
          <c:yVal>
            <c:numRef>
              <c:f>'500mm Pilot Unit'!$E$9:$E$32</c:f>
              <c:numCache>
                <c:formatCode>General</c:formatCode>
                <c:ptCount val="24"/>
                <c:pt idx="0">
                  <c:v>26.41</c:v>
                </c:pt>
                <c:pt idx="4">
                  <c:v>25.27</c:v>
                </c:pt>
                <c:pt idx="9">
                  <c:v>28.42</c:v>
                </c:pt>
                <c:pt idx="14">
                  <c:v>27.16</c:v>
                </c:pt>
                <c:pt idx="18">
                  <c:v>27.36</c:v>
                </c:pt>
                <c:pt idx="21">
                  <c:v>28.09</c:v>
                </c:pt>
                <c:pt idx="23">
                  <c:v>26.93</c:v>
                </c:pt>
              </c:numCache>
            </c:numRef>
          </c:yVal>
          <c:smooth val="0"/>
        </c:ser>
        <c:ser>
          <c:idx val="2"/>
          <c:order val="2"/>
          <c:tx>
            <c:v>4250mm Diameter x 10000mm Height Industrial Column</c:v>
          </c:tx>
          <c:spPr>
            <a:ln w="66675">
              <a:noFill/>
            </a:ln>
          </c:spPr>
          <c:marker>
            <c:spPr>
              <a:pattFill prst="pct80">
                <a:fgClr>
                  <a:srgbClr val="FF0000"/>
                </a:fgClr>
                <a:bgClr>
                  <a:schemeClr val="bg1"/>
                </a:bgClr>
              </a:pattFill>
            </c:spPr>
          </c:marker>
          <c:xVal>
            <c:numRef>
              <c:f>'Industrial column'!$D$14:$D$18</c:f>
              <c:numCache>
                <c:formatCode>General</c:formatCode>
                <c:ptCount val="5"/>
                <c:pt idx="0">
                  <c:v>52</c:v>
                </c:pt>
                <c:pt idx="1">
                  <c:v>36</c:v>
                </c:pt>
                <c:pt idx="2">
                  <c:v>40</c:v>
                </c:pt>
                <c:pt idx="3">
                  <c:v>44</c:v>
                </c:pt>
                <c:pt idx="4">
                  <c:v>46</c:v>
                </c:pt>
              </c:numCache>
            </c:numRef>
          </c:xVal>
          <c:yVal>
            <c:numRef>
              <c:f>'Industrial column'!$E$14:$E$18</c:f>
              <c:numCache>
                <c:formatCode>General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29.5</c:v>
                </c:pt>
                <c:pt idx="3">
                  <c:v>30</c:v>
                </c:pt>
                <c:pt idx="4">
                  <c:v>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74624"/>
        <c:axId val="44254720"/>
      </c:scatterChart>
      <c:valAx>
        <c:axId val="43674624"/>
        <c:scaling>
          <c:orientation val="minMax"/>
          <c:max val="7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Copper Recovery (%)</a:t>
                </a:r>
              </a:p>
            </c:rich>
          </c:tx>
          <c:layout/>
          <c:overlay val="0"/>
        </c:title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en-US"/>
          </a:p>
        </c:txPr>
        <c:crossAx val="44254720"/>
        <c:crosses val="autoZero"/>
        <c:crossBetween val="midCat"/>
        <c:majorUnit val="10"/>
      </c:valAx>
      <c:valAx>
        <c:axId val="44254720"/>
        <c:scaling>
          <c:orientation val="minMax"/>
          <c:max val="35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Copper Grade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en-US"/>
          </a:p>
        </c:txPr>
        <c:crossAx val="43674624"/>
        <c:crosses val="autoZero"/>
        <c:crossBetween val="midCat"/>
        <c:majorUnit val="3"/>
      </c:valAx>
    </c:plotArea>
    <c:legend>
      <c:legendPos val="b"/>
      <c:layout>
        <c:manualLayout>
          <c:xMode val="edge"/>
          <c:yMode val="edge"/>
          <c:x val="2.9022814455885362E-4"/>
          <c:y val="0.81441614304623"/>
          <c:w val="0.99206337937266043"/>
          <c:h val="0.1112822440680108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r">
              <a:defRPr sz="1200"/>
            </a:lvl1pPr>
          </a:lstStyle>
          <a:p>
            <a:fld id="{11B65721-A508-4576-854D-1E4F5B070B45}" type="datetimeFigureOut">
              <a:rPr lang="es-CL" smtClean="0"/>
              <a:pPr/>
              <a:t>02-11-2016</a:t>
            </a:fld>
            <a:endParaRPr lang="es-CL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r">
              <a:defRPr sz="1200"/>
            </a:lvl1pPr>
          </a:lstStyle>
          <a:p>
            <a:fld id="{B6D97FE0-BC5E-4F25-B826-1C7F06AF2986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17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r">
              <a:defRPr sz="1200"/>
            </a:lvl1pPr>
          </a:lstStyle>
          <a:p>
            <a:fld id="{63552E9E-F043-4FB2-983D-A58CADD2CF42}" type="datetimeFigureOut">
              <a:rPr lang="es-CL" smtClean="0"/>
              <a:pPr/>
              <a:t>02-11-2016</a:t>
            </a:fld>
            <a:endParaRPr lang="es-C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8" tIns="46244" rIns="92488" bIns="46244" rtlCol="0" anchor="ctr"/>
          <a:lstStyle/>
          <a:p>
            <a:endParaRPr lang="es-C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vert="horz" lIns="92488" tIns="46244" rIns="92488" bIns="4624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r">
              <a:defRPr sz="1200"/>
            </a:lvl1pPr>
          </a:lstStyle>
          <a:p>
            <a:fld id="{56765AE8-6A17-41FE-80C6-6B6ADD6A9307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6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1</a:t>
            </a:fld>
            <a:endParaRPr lang="es-C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8500"/>
            <a:ext cx="4600575" cy="34512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15" tIns="44954" rIns="91515" bIns="44954"/>
          <a:lstStyle/>
          <a:p>
            <a:r>
              <a:rPr lang="en-CA" altLang="zh-CN" dirty="0" smtClean="0"/>
              <a:t>-This slide shows continuous and cumulative bimodal bubble size distributions produced by the </a:t>
            </a:r>
            <a:r>
              <a:rPr lang="en-CA" altLang="zh-CN" dirty="0" err="1" smtClean="0"/>
              <a:t>CavTube</a:t>
            </a:r>
            <a:r>
              <a:rPr lang="en-CA" altLang="zh-CN" dirty="0" smtClean="0"/>
              <a:t> -The micrograph shows how the fine bubbles selectively adsorb onto hydrophobic surfaces.  This kind of bubble nucleation has sometimes been referred to as a secondary collector.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published paper references some academic work where they showed that when a surface was pre-treated with adsorbed microbubbles, the subsequent sticking probability with large bubbles was improved.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239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1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-This is </a:t>
            </a:r>
            <a:r>
              <a:rPr lang="en-US" dirty="0"/>
              <a:t>t</a:t>
            </a:r>
            <a:r>
              <a:rPr lang="en-US" dirty="0" smtClean="0"/>
              <a:t>he new flowsheet, since January of last year.</a:t>
            </a:r>
          </a:p>
          <a:p>
            <a:r>
              <a:rPr lang="en-US" dirty="0" smtClean="0"/>
              <a:t>-Because of the improvements in plant performance, the rougher concentrate does not need to be re-ground and can bypass the regrind mill</a:t>
            </a:r>
          </a:p>
          <a:p>
            <a:r>
              <a:rPr lang="en-US" dirty="0" smtClean="0"/>
              <a:t>-Also the cleaner scavenger tail is sufficiently barren that it does not need to be recirculated to the scavenger feed</a:t>
            </a:r>
          </a:p>
          <a:p>
            <a:r>
              <a:rPr lang="en-US" dirty="0" smtClean="0"/>
              <a:t>-And overall, plant recovery was greatly improved, as shown on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1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399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882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-All mechanical flotation circuit</a:t>
            </a:r>
          </a:p>
          <a:p>
            <a:r>
              <a:rPr lang="en-US" dirty="0" smtClean="0"/>
              <a:t>-Feed is massive sulfide about 5% copper and p80 of about 40 microns</a:t>
            </a:r>
          </a:p>
          <a:p>
            <a:r>
              <a:rPr lang="en-US" dirty="0" smtClean="0"/>
              <a:t>-concentrate from roughers and scavengers feeds a regrind circuit</a:t>
            </a:r>
          </a:p>
          <a:p>
            <a:r>
              <a:rPr lang="en-US" dirty="0" smtClean="0"/>
              <a:t>-Regrind to a p80 ~ 20 microns.  Cleaner, second cleaner and cleaner scavenger</a:t>
            </a:r>
          </a:p>
          <a:p>
            <a:r>
              <a:rPr lang="en-US" dirty="0" smtClean="0"/>
              <a:t>-Cleaner scavenger is recycled to the main scavengers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shows recovery by size for copper flotation.  You can see that there is a passband where performance is good.  Performance at either end drops off dramatically, for different scientific reasons.</a:t>
            </a:r>
          </a:p>
          <a:p>
            <a:r>
              <a:rPr lang="en-US" dirty="0" smtClean="0"/>
              <a:t>-Eriez has developed proprietary unit operations for each of these extremes, today we will focus on optimized flotation for fines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8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-The left hand section is a cutaway of a column</a:t>
            </a:r>
          </a:p>
          <a:p>
            <a:r>
              <a:rPr lang="en-US" dirty="0" smtClean="0"/>
              <a:t>-Feed comes in near the top, and settles downward</a:t>
            </a:r>
          </a:p>
          <a:p>
            <a:r>
              <a:rPr lang="en-US" dirty="0" smtClean="0"/>
              <a:t>-Engineered high surface area bubbles enter near the bottom and rise up</a:t>
            </a:r>
          </a:p>
          <a:p>
            <a:r>
              <a:rPr lang="en-US" dirty="0" smtClean="0"/>
              <a:t>-This illustration is not quote correct, in both cases the slurry feed and bubble feed are fed evenly across the cross-section with </a:t>
            </a:r>
            <a:r>
              <a:rPr lang="en-US" smtClean="0"/>
              <a:t>a manifold </a:t>
            </a:r>
            <a:endParaRPr lang="en-US" dirty="0" smtClean="0"/>
          </a:p>
          <a:p>
            <a:r>
              <a:rPr lang="en-US" dirty="0" smtClean="0"/>
              <a:t>-A collection zone with highly efficient mixing</a:t>
            </a:r>
          </a:p>
          <a:p>
            <a:r>
              <a:rPr lang="en-US" dirty="0" smtClean="0"/>
              <a:t>-A deep controlled froth and counter current washing </a:t>
            </a:r>
          </a:p>
          <a:p>
            <a:r>
              <a:rPr lang="en-US" dirty="0" smtClean="0"/>
              <a:t>-Read everything on the right hand side</a:t>
            </a:r>
          </a:p>
          <a:p>
            <a:r>
              <a:rPr lang="en-US" dirty="0" smtClean="0"/>
              <a:t>-I am now going to spend some time talking about two key features of columns that were beneficial for this application; froth washing and cavitation </a:t>
            </a:r>
            <a:r>
              <a:rPr lang="en-US" dirty="0" err="1" smtClean="0"/>
              <a:t>sparging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52AC2-E6E5-4FBA-B47D-2534BAF83F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cartoon on the LHS shows a cross-section through the froth.  Of course liberated hydrophobic particles are attracted  to the interface, the edge of the froth strut.  But fine hydrophilic particles (</a:t>
            </a:r>
            <a:r>
              <a:rPr lang="en-US" dirty="0" err="1" smtClean="0"/>
              <a:t>ie</a:t>
            </a:r>
            <a:r>
              <a:rPr lang="en-US" dirty="0" smtClean="0"/>
              <a:t> with a good affinity for the water) will stay suspended in the water by Brownian forces and accompany the froth into the concentrate</a:t>
            </a:r>
          </a:p>
          <a:p>
            <a:r>
              <a:rPr lang="en-US" dirty="0" smtClean="0"/>
              <a:t>-The graph on the LHS shows that fine hydrophilic contaminants reporting to the concentrate will be roughly proportional to the moisture in the froth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410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-As an illustration of this, we have documented a simple experiment.  We have added red dye to a column of water to simulate water-borne impurities.</a:t>
            </a:r>
          </a:p>
          <a:p>
            <a:r>
              <a:rPr lang="en-US" dirty="0" smtClean="0"/>
              <a:t>-On the top photograph, the dye has accompanied the water into the froth.</a:t>
            </a:r>
          </a:p>
          <a:p>
            <a:r>
              <a:rPr lang="en-US" dirty="0" smtClean="0"/>
              <a:t>-On the bottom photograph, a counter current flow of wash water has been added, which essentially displaces the froth water and pushes the impurity back into the pulp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5AE8-6A17-41FE-80C6-6B6ADD6A9307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85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8037" cy="346392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-</a:t>
            </a:r>
            <a:r>
              <a:rPr lang="en-US" dirty="0" smtClean="0"/>
              <a:t>Now I am going to talk about the </a:t>
            </a:r>
            <a:r>
              <a:rPr lang="en-US" dirty="0" err="1" smtClean="0"/>
              <a:t>sparging</a:t>
            </a:r>
            <a:r>
              <a:rPr lang="en-US" dirty="0" smtClean="0"/>
              <a:t> system that is optimal for floating fine particles, the Eriez </a:t>
            </a:r>
            <a:r>
              <a:rPr lang="en-US" dirty="0" err="1" smtClean="0"/>
              <a:t>CavTube</a:t>
            </a:r>
            <a:r>
              <a:rPr lang="en-US" dirty="0" smtClean="0"/>
              <a:t> system</a:t>
            </a:r>
          </a:p>
          <a:p>
            <a:pPr eaLnBrk="1" hangingPunct="1"/>
            <a:r>
              <a:rPr lang="en-US" dirty="0" smtClean="0"/>
              <a:t>-In this system, slurry and air are pumped through a sudden contraction and expansion.  During the expansion very fine bubbles come of out of liquid solution and nucleate onto hydrophobic surfaces, the ore particles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598935"/>
            <a:ext cx="7772400" cy="1254001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CLICK  TO EDIT THE </a:t>
            </a:r>
            <a:br>
              <a:rPr lang="pt-BR" dirty="0" smtClean="0"/>
            </a:br>
            <a:r>
              <a:rPr lang="pt-BR" dirty="0" smtClean="0"/>
              <a:t>PRESENTATION TITLE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71592" y="5758408"/>
            <a:ext cx="2660848" cy="5509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data</a:t>
            </a:r>
            <a:endParaRPr lang="es-CL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fld id="{8B89DD38-8877-4981-A25A-8AAE4DF5E5CB}" type="datetime1">
              <a:rPr lang="es-CL" smtClean="0"/>
              <a:pPr/>
              <a:t>02-11-2016</a:t>
            </a:fld>
            <a:endParaRPr lang="es-C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8858-A5A0-4F80-86AC-C52A517EE869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43B-7131-40D9-A6F0-39AEADF1D5BA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title</a:t>
            </a:r>
            <a:endParaRPr lang="es-C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endParaRPr lang="pt-BR" dirty="0" smtClean="0"/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s-CL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2FB-229C-4510-BFD3-A1DF13292E56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FB9E-0B30-4185-B025-C5D8CF3032C3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0737-44E9-41A5-999B-1F234D8B6EC3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44D4-ED38-4E5D-87A1-499C2F6BC00B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A1EB-BE97-4189-BFDE-4C2ECF2093EA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2D87-8A4B-4C81-A3E9-2F8F85D1F606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CL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4EE2-50D9-41CB-B950-DC976CE90BBA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CL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39E5-501C-4A7E-AB9C-DCC676A28D32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3528" y="34664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title</a:t>
            </a:r>
            <a:endParaRPr lang="es-CL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s-CL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22BA-3E9D-4775-AFD7-6358E5737CEB}" type="datetime1">
              <a:rPr lang="es-CL" smtClean="0"/>
              <a:pPr/>
              <a:t>02-11-2016</a:t>
            </a:fld>
            <a:endParaRPr lang="es-C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10400" y="64753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53C5-14A7-4A1C-ACC5-13A8CB36A668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967"/>
            <a:ext cx="8784976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Case Study: </a:t>
            </a:r>
            <a:r>
              <a:rPr lang="en-US" sz="4000" dirty="0" err="1" smtClean="0"/>
              <a:t>Sacle</a:t>
            </a:r>
            <a:r>
              <a:rPr lang="en-US" sz="4000" dirty="0" smtClean="0"/>
              <a:t>-up of an EFD Flotation Column for Copper Cleaning</a:t>
            </a:r>
            <a:endParaRPr lang="es-CL" sz="4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411760" y="5535364"/>
            <a:ext cx="3756372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rgbClr val="FFC000"/>
                </a:solidFill>
              </a:rPr>
              <a:t>Updated Nov 2016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vitation Tub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 t="19991" b="17431"/>
          <a:stretch>
            <a:fillRect/>
          </a:stretch>
        </p:blipFill>
        <p:spPr>
          <a:xfrm>
            <a:off x="1638188" y="1048202"/>
            <a:ext cx="5657664" cy="3090220"/>
          </a:xfrm>
          <a:ln w="25400">
            <a:solidFill>
              <a:srgbClr val="004B85"/>
            </a:solidFill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537" y="4708128"/>
            <a:ext cx="8964487" cy="200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4B85"/>
              </a:buClr>
              <a:buSzPct val="125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Contraction/ expansion nozzle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4B85"/>
              </a:buClr>
              <a:buSzPct val="125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Shatters sparged air into </a:t>
            </a:r>
            <a:r>
              <a:rPr lang="en-US" sz="2800" dirty="0" smtClean="0">
                <a:latin typeface="Calibri" pitchFamily="34" charset="0"/>
              </a:rPr>
              <a:t>~100 micron b</a:t>
            </a:r>
            <a:r>
              <a:rPr lang="en-US" sz="2800" b="0" dirty="0" smtClean="0">
                <a:latin typeface="Calibri" pitchFamily="34" charset="0"/>
              </a:rPr>
              <a:t>ubbles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4B85"/>
              </a:buClr>
              <a:buSzPct val="125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As pressure drops, ~ 1 micron bubbles are nucleated from the liquid phase and adsorb onto hydrophobic surfaces</a:t>
            </a: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228600" y="0"/>
            <a:ext cx="8915400" cy="949325"/>
          </a:xfrm>
          <a:prstGeom prst="rect">
            <a:avLst/>
          </a:prstGeom>
        </p:spPr>
        <p:txBody>
          <a:bodyPr anchor="ctr"/>
          <a:lstStyle/>
          <a:p>
            <a:pPr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Making smaller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bubbles- the </a:t>
            </a:r>
            <a:r>
              <a:rPr lang="en-US" sz="3600" dirty="0" err="1" smtClean="0">
                <a:latin typeface="+mj-lt"/>
                <a:ea typeface="+mj-ea"/>
                <a:cs typeface="+mj-cs"/>
              </a:rPr>
              <a:t>CavTube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®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43033" y="2451551"/>
            <a:ext cx="91242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Inlet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736073" y="2508701"/>
            <a:ext cx="113204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Outlet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134491" y="1537603"/>
            <a:ext cx="870751" cy="34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High P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4518171" y="1537603"/>
            <a:ext cx="780983" cy="34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Low P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3068162" y="4141748"/>
            <a:ext cx="326884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err="1" smtClean="0">
                <a:latin typeface="Comic Sans MS" pitchFamily="66" charset="0"/>
              </a:rPr>
              <a:t>Plexiglass</a:t>
            </a:r>
            <a:r>
              <a:rPr lang="en-US" sz="3200" dirty="0" smtClean="0">
                <a:latin typeface="Comic Sans MS" pitchFamily="66" charset="0"/>
              </a:rPr>
              <a:t> model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185"/>
          <p:cNvSpPr txBox="1">
            <a:spLocks noChangeArrowheads="1"/>
          </p:cNvSpPr>
          <p:nvPr/>
        </p:nvSpPr>
        <p:spPr bwMode="auto">
          <a:xfrm>
            <a:off x="152401" y="397330"/>
            <a:ext cx="7142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ubble</a:t>
            </a:r>
            <a:r>
              <a:rPr lang="en-US" sz="3200" dirty="0" smtClean="0">
                <a:latin typeface="+mj-lt"/>
              </a:rPr>
              <a:t> size distribution with air addition*</a:t>
            </a:r>
            <a:endParaRPr lang="en-US" sz="3200" dirty="0">
              <a:latin typeface="+mj-lt"/>
            </a:endParaRPr>
          </a:p>
        </p:txBody>
      </p:sp>
      <p:sp>
        <p:nvSpPr>
          <p:cNvPr id="6" name="Text Box 185"/>
          <p:cNvSpPr txBox="1">
            <a:spLocks noChangeArrowheads="1"/>
          </p:cNvSpPr>
          <p:nvPr/>
        </p:nvSpPr>
        <p:spPr bwMode="auto">
          <a:xfrm>
            <a:off x="93130" y="6150694"/>
            <a:ext cx="5801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latin typeface="+mj-lt"/>
              </a:rPr>
              <a:t>*Mining Sci. &amp; Tech, 20 (2010), pp1-19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3130" y="1227367"/>
            <a:ext cx="4571661" cy="4052094"/>
            <a:chOff x="1575" y="816"/>
            <a:chExt cx="3458" cy="3065"/>
          </a:xfrm>
          <a:solidFill>
            <a:schemeClr val="bg1"/>
          </a:solidFill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75" y="816"/>
              <a:ext cx="3458" cy="306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207" y="999"/>
              <a:ext cx="2392" cy="2287"/>
              <a:chOff x="2207" y="999"/>
              <a:chExt cx="2392" cy="2287"/>
            </a:xfrm>
            <a:grpFill/>
          </p:grpSpPr>
          <p:sp>
            <p:nvSpPr>
              <p:cNvPr id="55032" name="Line 5"/>
              <p:cNvSpPr>
                <a:spLocks noChangeShapeType="1"/>
              </p:cNvSpPr>
              <p:nvPr/>
            </p:nvSpPr>
            <p:spPr bwMode="auto">
              <a:xfrm>
                <a:off x="2207" y="999"/>
                <a:ext cx="0" cy="228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3" name="Line 6"/>
              <p:cNvSpPr>
                <a:spLocks noChangeShapeType="1"/>
              </p:cNvSpPr>
              <p:nvPr/>
            </p:nvSpPr>
            <p:spPr bwMode="auto">
              <a:xfrm>
                <a:off x="2207" y="3286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4" name="Line 7"/>
              <p:cNvSpPr>
                <a:spLocks noChangeShapeType="1"/>
              </p:cNvSpPr>
              <p:nvPr/>
            </p:nvSpPr>
            <p:spPr bwMode="auto">
              <a:xfrm>
                <a:off x="2207" y="3055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5" name="Line 8"/>
              <p:cNvSpPr>
                <a:spLocks noChangeShapeType="1"/>
              </p:cNvSpPr>
              <p:nvPr/>
            </p:nvSpPr>
            <p:spPr bwMode="auto">
              <a:xfrm>
                <a:off x="2207" y="2825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6" name="Line 9"/>
              <p:cNvSpPr>
                <a:spLocks noChangeShapeType="1"/>
              </p:cNvSpPr>
              <p:nvPr/>
            </p:nvSpPr>
            <p:spPr bwMode="auto">
              <a:xfrm>
                <a:off x="2207" y="2603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7" name="Line 10"/>
              <p:cNvSpPr>
                <a:spLocks noChangeShapeType="1"/>
              </p:cNvSpPr>
              <p:nvPr/>
            </p:nvSpPr>
            <p:spPr bwMode="auto">
              <a:xfrm>
                <a:off x="2207" y="2373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8" name="Line 11"/>
              <p:cNvSpPr>
                <a:spLocks noChangeShapeType="1"/>
              </p:cNvSpPr>
              <p:nvPr/>
            </p:nvSpPr>
            <p:spPr bwMode="auto">
              <a:xfrm>
                <a:off x="2207" y="2142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9" name="Line 12"/>
              <p:cNvSpPr>
                <a:spLocks noChangeShapeType="1"/>
              </p:cNvSpPr>
              <p:nvPr/>
            </p:nvSpPr>
            <p:spPr bwMode="auto">
              <a:xfrm>
                <a:off x="2207" y="1912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0" name="Line 13"/>
              <p:cNvSpPr>
                <a:spLocks noChangeShapeType="1"/>
              </p:cNvSpPr>
              <p:nvPr/>
            </p:nvSpPr>
            <p:spPr bwMode="auto">
              <a:xfrm>
                <a:off x="2207" y="1682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1" name="Line 14"/>
              <p:cNvSpPr>
                <a:spLocks noChangeShapeType="1"/>
              </p:cNvSpPr>
              <p:nvPr/>
            </p:nvSpPr>
            <p:spPr bwMode="auto">
              <a:xfrm>
                <a:off x="2207" y="1459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2" name="Line 15"/>
              <p:cNvSpPr>
                <a:spLocks noChangeShapeType="1"/>
              </p:cNvSpPr>
              <p:nvPr/>
            </p:nvSpPr>
            <p:spPr bwMode="auto">
              <a:xfrm>
                <a:off x="2207" y="1229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3" name="Line 16"/>
              <p:cNvSpPr>
                <a:spLocks noChangeShapeType="1"/>
              </p:cNvSpPr>
              <p:nvPr/>
            </p:nvSpPr>
            <p:spPr bwMode="auto">
              <a:xfrm>
                <a:off x="2207" y="999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4" name="Line 17"/>
              <p:cNvSpPr>
                <a:spLocks noChangeShapeType="1"/>
              </p:cNvSpPr>
              <p:nvPr/>
            </p:nvSpPr>
            <p:spPr bwMode="auto">
              <a:xfrm>
                <a:off x="2207" y="3286"/>
                <a:ext cx="4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5" name="Line 18"/>
              <p:cNvSpPr>
                <a:spLocks noChangeShapeType="1"/>
              </p:cNvSpPr>
              <p:nvPr/>
            </p:nvSpPr>
            <p:spPr bwMode="auto">
              <a:xfrm>
                <a:off x="2207" y="2825"/>
                <a:ext cx="4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6" name="Line 19"/>
              <p:cNvSpPr>
                <a:spLocks noChangeShapeType="1"/>
              </p:cNvSpPr>
              <p:nvPr/>
            </p:nvSpPr>
            <p:spPr bwMode="auto">
              <a:xfrm>
                <a:off x="2207" y="2373"/>
                <a:ext cx="4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7" name="Line 20"/>
              <p:cNvSpPr>
                <a:spLocks noChangeShapeType="1"/>
              </p:cNvSpPr>
              <p:nvPr/>
            </p:nvSpPr>
            <p:spPr bwMode="auto">
              <a:xfrm>
                <a:off x="2207" y="1912"/>
                <a:ext cx="4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8" name="Line 21"/>
              <p:cNvSpPr>
                <a:spLocks noChangeShapeType="1"/>
              </p:cNvSpPr>
              <p:nvPr/>
            </p:nvSpPr>
            <p:spPr bwMode="auto">
              <a:xfrm>
                <a:off x="2207" y="1459"/>
                <a:ext cx="4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49" name="Line 22"/>
              <p:cNvSpPr>
                <a:spLocks noChangeShapeType="1"/>
              </p:cNvSpPr>
              <p:nvPr/>
            </p:nvSpPr>
            <p:spPr bwMode="auto">
              <a:xfrm>
                <a:off x="2207" y="999"/>
                <a:ext cx="4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0" name="Line 23"/>
              <p:cNvSpPr>
                <a:spLocks noChangeShapeType="1"/>
              </p:cNvSpPr>
              <p:nvPr/>
            </p:nvSpPr>
            <p:spPr bwMode="auto">
              <a:xfrm>
                <a:off x="2207" y="3286"/>
                <a:ext cx="239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1" name="Line 24"/>
              <p:cNvSpPr>
                <a:spLocks noChangeShapeType="1"/>
              </p:cNvSpPr>
              <p:nvPr/>
            </p:nvSpPr>
            <p:spPr bwMode="auto">
              <a:xfrm flipV="1">
                <a:off x="220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2" name="Line 25"/>
              <p:cNvSpPr>
                <a:spLocks noChangeShapeType="1"/>
              </p:cNvSpPr>
              <p:nvPr/>
            </p:nvSpPr>
            <p:spPr bwMode="auto">
              <a:xfrm flipV="1">
                <a:off x="234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3" name="Line 26"/>
              <p:cNvSpPr>
                <a:spLocks noChangeShapeType="1"/>
              </p:cNvSpPr>
              <p:nvPr/>
            </p:nvSpPr>
            <p:spPr bwMode="auto">
              <a:xfrm flipV="1">
                <a:off x="2433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4" name="Line 27"/>
              <p:cNvSpPr>
                <a:spLocks noChangeShapeType="1"/>
              </p:cNvSpPr>
              <p:nvPr/>
            </p:nvSpPr>
            <p:spPr bwMode="auto">
              <a:xfrm flipV="1">
                <a:off x="2496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5" name="Line 28"/>
              <p:cNvSpPr>
                <a:spLocks noChangeShapeType="1"/>
              </p:cNvSpPr>
              <p:nvPr/>
            </p:nvSpPr>
            <p:spPr bwMode="auto">
              <a:xfrm flipV="1">
                <a:off x="253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6" name="Line 29"/>
              <p:cNvSpPr>
                <a:spLocks noChangeShapeType="1"/>
              </p:cNvSpPr>
              <p:nvPr/>
            </p:nvSpPr>
            <p:spPr bwMode="auto">
              <a:xfrm flipV="1">
                <a:off x="2581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7" name="Line 30"/>
              <p:cNvSpPr>
                <a:spLocks noChangeShapeType="1"/>
              </p:cNvSpPr>
              <p:nvPr/>
            </p:nvSpPr>
            <p:spPr bwMode="auto">
              <a:xfrm flipV="1">
                <a:off x="260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8" name="Line 31"/>
              <p:cNvSpPr>
                <a:spLocks noChangeShapeType="1"/>
              </p:cNvSpPr>
              <p:nvPr/>
            </p:nvSpPr>
            <p:spPr bwMode="auto">
              <a:xfrm flipV="1">
                <a:off x="263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59" name="Line 32"/>
              <p:cNvSpPr>
                <a:spLocks noChangeShapeType="1"/>
              </p:cNvSpPr>
              <p:nvPr/>
            </p:nvSpPr>
            <p:spPr bwMode="auto">
              <a:xfrm flipV="1">
                <a:off x="2665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0" name="Line 33"/>
              <p:cNvSpPr>
                <a:spLocks noChangeShapeType="1"/>
              </p:cNvSpPr>
              <p:nvPr/>
            </p:nvSpPr>
            <p:spPr bwMode="auto">
              <a:xfrm flipV="1">
                <a:off x="268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1" name="Line 34"/>
              <p:cNvSpPr>
                <a:spLocks noChangeShapeType="1"/>
              </p:cNvSpPr>
              <p:nvPr/>
            </p:nvSpPr>
            <p:spPr bwMode="auto">
              <a:xfrm flipV="1">
                <a:off x="282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2" name="Line 35"/>
              <p:cNvSpPr>
                <a:spLocks noChangeShapeType="1"/>
              </p:cNvSpPr>
              <p:nvPr/>
            </p:nvSpPr>
            <p:spPr bwMode="auto">
              <a:xfrm flipV="1">
                <a:off x="2912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3" name="Line 36"/>
              <p:cNvSpPr>
                <a:spLocks noChangeShapeType="1"/>
              </p:cNvSpPr>
              <p:nvPr/>
            </p:nvSpPr>
            <p:spPr bwMode="auto">
              <a:xfrm flipV="1">
                <a:off x="2976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4" name="Line 37"/>
              <p:cNvSpPr>
                <a:spLocks noChangeShapeType="1"/>
              </p:cNvSpPr>
              <p:nvPr/>
            </p:nvSpPr>
            <p:spPr bwMode="auto">
              <a:xfrm flipV="1">
                <a:off x="301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5" name="Line 38"/>
              <p:cNvSpPr>
                <a:spLocks noChangeShapeType="1"/>
              </p:cNvSpPr>
              <p:nvPr/>
            </p:nvSpPr>
            <p:spPr bwMode="auto">
              <a:xfrm flipV="1">
                <a:off x="3061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6" name="Line 39"/>
              <p:cNvSpPr>
                <a:spLocks noChangeShapeType="1"/>
              </p:cNvSpPr>
              <p:nvPr/>
            </p:nvSpPr>
            <p:spPr bwMode="auto">
              <a:xfrm flipV="1">
                <a:off x="308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7" name="Line 40"/>
              <p:cNvSpPr>
                <a:spLocks noChangeShapeType="1"/>
              </p:cNvSpPr>
              <p:nvPr/>
            </p:nvSpPr>
            <p:spPr bwMode="auto">
              <a:xfrm flipV="1">
                <a:off x="311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8" name="Line 41"/>
              <p:cNvSpPr>
                <a:spLocks noChangeShapeType="1"/>
              </p:cNvSpPr>
              <p:nvPr/>
            </p:nvSpPr>
            <p:spPr bwMode="auto">
              <a:xfrm flipV="1">
                <a:off x="313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69" name="Line 42"/>
              <p:cNvSpPr>
                <a:spLocks noChangeShapeType="1"/>
              </p:cNvSpPr>
              <p:nvPr/>
            </p:nvSpPr>
            <p:spPr bwMode="auto">
              <a:xfrm flipV="1">
                <a:off x="3166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0" name="Line 43"/>
              <p:cNvSpPr>
                <a:spLocks noChangeShapeType="1"/>
              </p:cNvSpPr>
              <p:nvPr/>
            </p:nvSpPr>
            <p:spPr bwMode="auto">
              <a:xfrm flipV="1">
                <a:off x="330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1" name="Line 44"/>
              <p:cNvSpPr>
                <a:spLocks noChangeShapeType="1"/>
              </p:cNvSpPr>
              <p:nvPr/>
            </p:nvSpPr>
            <p:spPr bwMode="auto">
              <a:xfrm flipV="1">
                <a:off x="3392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2" name="Line 45"/>
              <p:cNvSpPr>
                <a:spLocks noChangeShapeType="1"/>
              </p:cNvSpPr>
              <p:nvPr/>
            </p:nvSpPr>
            <p:spPr bwMode="auto">
              <a:xfrm flipV="1">
                <a:off x="344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3" name="Line 46"/>
              <p:cNvSpPr>
                <a:spLocks noChangeShapeType="1"/>
              </p:cNvSpPr>
              <p:nvPr/>
            </p:nvSpPr>
            <p:spPr bwMode="auto">
              <a:xfrm flipV="1">
                <a:off x="349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4" name="Line 47"/>
              <p:cNvSpPr>
                <a:spLocks noChangeShapeType="1"/>
              </p:cNvSpPr>
              <p:nvPr/>
            </p:nvSpPr>
            <p:spPr bwMode="auto">
              <a:xfrm flipV="1">
                <a:off x="3533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5" name="Line 48"/>
              <p:cNvSpPr>
                <a:spLocks noChangeShapeType="1"/>
              </p:cNvSpPr>
              <p:nvPr/>
            </p:nvSpPr>
            <p:spPr bwMode="auto">
              <a:xfrm flipV="1">
                <a:off x="356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6" name="Line 49"/>
              <p:cNvSpPr>
                <a:spLocks noChangeShapeType="1"/>
              </p:cNvSpPr>
              <p:nvPr/>
            </p:nvSpPr>
            <p:spPr bwMode="auto">
              <a:xfrm flipV="1">
                <a:off x="359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7" name="Line 50"/>
              <p:cNvSpPr>
                <a:spLocks noChangeShapeType="1"/>
              </p:cNvSpPr>
              <p:nvPr/>
            </p:nvSpPr>
            <p:spPr bwMode="auto">
              <a:xfrm flipV="1">
                <a:off x="361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8" name="Line 51"/>
              <p:cNvSpPr>
                <a:spLocks noChangeShapeType="1"/>
              </p:cNvSpPr>
              <p:nvPr/>
            </p:nvSpPr>
            <p:spPr bwMode="auto">
              <a:xfrm flipV="1">
                <a:off x="363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79" name="Line 52"/>
              <p:cNvSpPr>
                <a:spLocks noChangeShapeType="1"/>
              </p:cNvSpPr>
              <p:nvPr/>
            </p:nvSpPr>
            <p:spPr bwMode="auto">
              <a:xfrm flipV="1">
                <a:off x="378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0" name="Line 53"/>
              <p:cNvSpPr>
                <a:spLocks noChangeShapeType="1"/>
              </p:cNvSpPr>
              <p:nvPr/>
            </p:nvSpPr>
            <p:spPr bwMode="auto">
              <a:xfrm flipV="1">
                <a:off x="3872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1" name="Line 54"/>
              <p:cNvSpPr>
                <a:spLocks noChangeShapeType="1"/>
              </p:cNvSpPr>
              <p:nvPr/>
            </p:nvSpPr>
            <p:spPr bwMode="auto">
              <a:xfrm flipV="1">
                <a:off x="392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2" name="Line 55"/>
              <p:cNvSpPr>
                <a:spLocks noChangeShapeType="1"/>
              </p:cNvSpPr>
              <p:nvPr/>
            </p:nvSpPr>
            <p:spPr bwMode="auto">
              <a:xfrm flipV="1">
                <a:off x="397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3" name="Line 56"/>
              <p:cNvSpPr>
                <a:spLocks noChangeShapeType="1"/>
              </p:cNvSpPr>
              <p:nvPr/>
            </p:nvSpPr>
            <p:spPr bwMode="auto">
              <a:xfrm flipV="1">
                <a:off x="4013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4" name="Line 57"/>
              <p:cNvSpPr>
                <a:spLocks noChangeShapeType="1"/>
              </p:cNvSpPr>
              <p:nvPr/>
            </p:nvSpPr>
            <p:spPr bwMode="auto">
              <a:xfrm flipV="1">
                <a:off x="404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5" name="Line 58"/>
              <p:cNvSpPr>
                <a:spLocks noChangeShapeType="1"/>
              </p:cNvSpPr>
              <p:nvPr/>
            </p:nvSpPr>
            <p:spPr bwMode="auto">
              <a:xfrm flipV="1">
                <a:off x="407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6" name="Line 59"/>
              <p:cNvSpPr>
                <a:spLocks noChangeShapeType="1"/>
              </p:cNvSpPr>
              <p:nvPr/>
            </p:nvSpPr>
            <p:spPr bwMode="auto">
              <a:xfrm flipV="1">
                <a:off x="409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7" name="Line 60"/>
              <p:cNvSpPr>
                <a:spLocks noChangeShapeType="1"/>
              </p:cNvSpPr>
              <p:nvPr/>
            </p:nvSpPr>
            <p:spPr bwMode="auto">
              <a:xfrm flipV="1">
                <a:off x="411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8" name="Line 61"/>
              <p:cNvSpPr>
                <a:spLocks noChangeShapeType="1"/>
              </p:cNvSpPr>
              <p:nvPr/>
            </p:nvSpPr>
            <p:spPr bwMode="auto">
              <a:xfrm flipV="1">
                <a:off x="4267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89" name="Line 62"/>
              <p:cNvSpPr>
                <a:spLocks noChangeShapeType="1"/>
              </p:cNvSpPr>
              <p:nvPr/>
            </p:nvSpPr>
            <p:spPr bwMode="auto">
              <a:xfrm flipV="1">
                <a:off x="4352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0" name="Line 63"/>
              <p:cNvSpPr>
                <a:spLocks noChangeShapeType="1"/>
              </p:cNvSpPr>
              <p:nvPr/>
            </p:nvSpPr>
            <p:spPr bwMode="auto">
              <a:xfrm flipV="1">
                <a:off x="440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1" name="Line 64"/>
              <p:cNvSpPr>
                <a:spLocks noChangeShapeType="1"/>
              </p:cNvSpPr>
              <p:nvPr/>
            </p:nvSpPr>
            <p:spPr bwMode="auto">
              <a:xfrm flipV="1">
                <a:off x="445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2" name="Line 65"/>
              <p:cNvSpPr>
                <a:spLocks noChangeShapeType="1"/>
              </p:cNvSpPr>
              <p:nvPr/>
            </p:nvSpPr>
            <p:spPr bwMode="auto">
              <a:xfrm flipV="1">
                <a:off x="4493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3" name="Line 66"/>
              <p:cNvSpPr>
                <a:spLocks noChangeShapeType="1"/>
              </p:cNvSpPr>
              <p:nvPr/>
            </p:nvSpPr>
            <p:spPr bwMode="auto">
              <a:xfrm flipV="1">
                <a:off x="4521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4" name="Line 67"/>
              <p:cNvSpPr>
                <a:spLocks noChangeShapeType="1"/>
              </p:cNvSpPr>
              <p:nvPr/>
            </p:nvSpPr>
            <p:spPr bwMode="auto">
              <a:xfrm flipV="1">
                <a:off x="454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5" name="Line 68"/>
              <p:cNvSpPr>
                <a:spLocks noChangeShapeType="1"/>
              </p:cNvSpPr>
              <p:nvPr/>
            </p:nvSpPr>
            <p:spPr bwMode="auto">
              <a:xfrm flipV="1">
                <a:off x="4578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6" name="Line 69"/>
              <p:cNvSpPr>
                <a:spLocks noChangeShapeType="1"/>
              </p:cNvSpPr>
              <p:nvPr/>
            </p:nvSpPr>
            <p:spPr bwMode="auto">
              <a:xfrm flipV="1">
                <a:off x="4599" y="3254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7" name="Line 70"/>
              <p:cNvSpPr>
                <a:spLocks noChangeShapeType="1"/>
              </p:cNvSpPr>
              <p:nvPr/>
            </p:nvSpPr>
            <p:spPr bwMode="auto">
              <a:xfrm flipV="1">
                <a:off x="2207" y="3238"/>
                <a:ext cx="0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8" name="Line 71"/>
              <p:cNvSpPr>
                <a:spLocks noChangeShapeType="1"/>
              </p:cNvSpPr>
              <p:nvPr/>
            </p:nvSpPr>
            <p:spPr bwMode="auto">
              <a:xfrm flipV="1">
                <a:off x="2687" y="3238"/>
                <a:ext cx="0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99" name="Line 72"/>
              <p:cNvSpPr>
                <a:spLocks noChangeShapeType="1"/>
              </p:cNvSpPr>
              <p:nvPr/>
            </p:nvSpPr>
            <p:spPr bwMode="auto">
              <a:xfrm flipV="1">
                <a:off x="3166" y="3238"/>
                <a:ext cx="0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0" name="Line 73"/>
              <p:cNvSpPr>
                <a:spLocks noChangeShapeType="1"/>
              </p:cNvSpPr>
              <p:nvPr/>
            </p:nvSpPr>
            <p:spPr bwMode="auto">
              <a:xfrm flipV="1">
                <a:off x="3639" y="3238"/>
                <a:ext cx="0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1" name="Line 74"/>
              <p:cNvSpPr>
                <a:spLocks noChangeShapeType="1"/>
              </p:cNvSpPr>
              <p:nvPr/>
            </p:nvSpPr>
            <p:spPr bwMode="auto">
              <a:xfrm flipV="1">
                <a:off x="4119" y="3238"/>
                <a:ext cx="0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2" name="Line 75"/>
              <p:cNvSpPr>
                <a:spLocks noChangeShapeType="1"/>
              </p:cNvSpPr>
              <p:nvPr/>
            </p:nvSpPr>
            <p:spPr bwMode="auto">
              <a:xfrm flipV="1">
                <a:off x="4599" y="3238"/>
                <a:ext cx="0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3" name="Line 76"/>
              <p:cNvSpPr>
                <a:spLocks noChangeShapeType="1"/>
              </p:cNvSpPr>
              <p:nvPr/>
            </p:nvSpPr>
            <p:spPr bwMode="auto">
              <a:xfrm flipV="1">
                <a:off x="2496" y="3270"/>
                <a:ext cx="113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4" name="Line 77"/>
              <p:cNvSpPr>
                <a:spLocks noChangeShapeType="1"/>
              </p:cNvSpPr>
              <p:nvPr/>
            </p:nvSpPr>
            <p:spPr bwMode="auto">
              <a:xfrm flipV="1">
                <a:off x="2609" y="3238"/>
                <a:ext cx="78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5" name="Line 78"/>
              <p:cNvSpPr>
                <a:spLocks noChangeShapeType="1"/>
              </p:cNvSpPr>
              <p:nvPr/>
            </p:nvSpPr>
            <p:spPr bwMode="auto">
              <a:xfrm flipV="1">
                <a:off x="2687" y="3143"/>
                <a:ext cx="141" cy="9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6" name="Line 79"/>
              <p:cNvSpPr>
                <a:spLocks noChangeShapeType="1"/>
              </p:cNvSpPr>
              <p:nvPr/>
            </p:nvSpPr>
            <p:spPr bwMode="auto">
              <a:xfrm flipV="1">
                <a:off x="2828" y="2976"/>
                <a:ext cx="84" cy="16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7" name="Line 80"/>
              <p:cNvSpPr>
                <a:spLocks noChangeShapeType="1"/>
              </p:cNvSpPr>
              <p:nvPr/>
            </p:nvSpPr>
            <p:spPr bwMode="auto">
              <a:xfrm flipV="1">
                <a:off x="2912" y="2770"/>
                <a:ext cx="64" cy="20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8" name="Line 81"/>
              <p:cNvSpPr>
                <a:spLocks noChangeShapeType="1"/>
              </p:cNvSpPr>
              <p:nvPr/>
            </p:nvSpPr>
            <p:spPr bwMode="auto">
              <a:xfrm flipV="1">
                <a:off x="2976" y="2555"/>
                <a:ext cx="42" cy="21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09" name="Line 82"/>
              <p:cNvSpPr>
                <a:spLocks noChangeShapeType="1"/>
              </p:cNvSpPr>
              <p:nvPr/>
            </p:nvSpPr>
            <p:spPr bwMode="auto">
              <a:xfrm flipV="1">
                <a:off x="3018" y="2349"/>
                <a:ext cx="43" cy="20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0" name="Line 83"/>
              <p:cNvSpPr>
                <a:spLocks noChangeShapeType="1"/>
              </p:cNvSpPr>
              <p:nvPr/>
            </p:nvSpPr>
            <p:spPr bwMode="auto">
              <a:xfrm flipV="1">
                <a:off x="3061" y="2174"/>
                <a:ext cx="28" cy="17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1" name="Line 84"/>
              <p:cNvSpPr>
                <a:spLocks noChangeShapeType="1"/>
              </p:cNvSpPr>
              <p:nvPr/>
            </p:nvSpPr>
            <p:spPr bwMode="auto">
              <a:xfrm flipV="1">
                <a:off x="3089" y="2039"/>
                <a:ext cx="28" cy="13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2" name="Line 85"/>
              <p:cNvSpPr>
                <a:spLocks noChangeShapeType="1"/>
              </p:cNvSpPr>
              <p:nvPr/>
            </p:nvSpPr>
            <p:spPr bwMode="auto">
              <a:xfrm flipV="1">
                <a:off x="3117" y="1960"/>
                <a:ext cx="21" cy="7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3" name="Line 86"/>
              <p:cNvSpPr>
                <a:spLocks noChangeShapeType="1"/>
              </p:cNvSpPr>
              <p:nvPr/>
            </p:nvSpPr>
            <p:spPr bwMode="auto">
              <a:xfrm flipV="1">
                <a:off x="3138" y="1928"/>
                <a:ext cx="28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4" name="Line 87"/>
              <p:cNvSpPr>
                <a:spLocks noChangeShapeType="1"/>
              </p:cNvSpPr>
              <p:nvPr/>
            </p:nvSpPr>
            <p:spPr bwMode="auto">
              <a:xfrm flipV="1">
                <a:off x="3166" y="1912"/>
                <a:ext cx="15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5" name="Line 88"/>
              <p:cNvSpPr>
                <a:spLocks noChangeShapeType="1"/>
              </p:cNvSpPr>
              <p:nvPr/>
            </p:nvSpPr>
            <p:spPr bwMode="auto">
              <a:xfrm flipV="1">
                <a:off x="3181" y="1904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6" name="Line 89"/>
              <p:cNvSpPr>
                <a:spLocks noChangeShapeType="1"/>
              </p:cNvSpPr>
              <p:nvPr/>
            </p:nvSpPr>
            <p:spPr bwMode="auto">
              <a:xfrm>
                <a:off x="3202" y="1904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7" name="Line 90"/>
              <p:cNvSpPr>
                <a:spLocks noChangeShapeType="1"/>
              </p:cNvSpPr>
              <p:nvPr/>
            </p:nvSpPr>
            <p:spPr bwMode="auto">
              <a:xfrm flipV="1">
                <a:off x="3216" y="1896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8" name="Line 91"/>
              <p:cNvSpPr>
                <a:spLocks noChangeShapeType="1"/>
              </p:cNvSpPr>
              <p:nvPr/>
            </p:nvSpPr>
            <p:spPr bwMode="auto">
              <a:xfrm flipV="1">
                <a:off x="3237" y="1888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19" name="Line 92"/>
              <p:cNvSpPr>
                <a:spLocks noChangeShapeType="1"/>
              </p:cNvSpPr>
              <p:nvPr/>
            </p:nvSpPr>
            <p:spPr bwMode="auto">
              <a:xfrm>
                <a:off x="3258" y="1888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0" name="Line 93"/>
              <p:cNvSpPr>
                <a:spLocks noChangeShapeType="1"/>
              </p:cNvSpPr>
              <p:nvPr/>
            </p:nvSpPr>
            <p:spPr bwMode="auto">
              <a:xfrm>
                <a:off x="3286" y="1888"/>
                <a:ext cx="2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1" name="Line 94"/>
              <p:cNvSpPr>
                <a:spLocks noChangeShapeType="1"/>
              </p:cNvSpPr>
              <p:nvPr/>
            </p:nvSpPr>
            <p:spPr bwMode="auto">
              <a:xfrm>
                <a:off x="3308" y="1888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2" name="Line 95"/>
              <p:cNvSpPr>
                <a:spLocks noChangeShapeType="1"/>
              </p:cNvSpPr>
              <p:nvPr/>
            </p:nvSpPr>
            <p:spPr bwMode="auto">
              <a:xfrm>
                <a:off x="3329" y="1888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3" name="Line 96"/>
              <p:cNvSpPr>
                <a:spLocks noChangeShapeType="1"/>
              </p:cNvSpPr>
              <p:nvPr/>
            </p:nvSpPr>
            <p:spPr bwMode="auto">
              <a:xfrm>
                <a:off x="3343" y="1888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4" name="Line 97"/>
              <p:cNvSpPr>
                <a:spLocks noChangeShapeType="1"/>
              </p:cNvSpPr>
              <p:nvPr/>
            </p:nvSpPr>
            <p:spPr bwMode="auto">
              <a:xfrm flipV="1">
                <a:off x="3364" y="1880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5" name="Line 98"/>
              <p:cNvSpPr>
                <a:spLocks noChangeShapeType="1"/>
              </p:cNvSpPr>
              <p:nvPr/>
            </p:nvSpPr>
            <p:spPr bwMode="auto">
              <a:xfrm>
                <a:off x="3378" y="1880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6" name="Line 99"/>
              <p:cNvSpPr>
                <a:spLocks noChangeShapeType="1"/>
              </p:cNvSpPr>
              <p:nvPr/>
            </p:nvSpPr>
            <p:spPr bwMode="auto">
              <a:xfrm>
                <a:off x="3392" y="1880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7" name="Line 100"/>
              <p:cNvSpPr>
                <a:spLocks noChangeShapeType="1"/>
              </p:cNvSpPr>
              <p:nvPr/>
            </p:nvSpPr>
            <p:spPr bwMode="auto">
              <a:xfrm flipV="1">
                <a:off x="3406" y="1872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8" name="Line 101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29" name="Line 102"/>
              <p:cNvSpPr>
                <a:spLocks noChangeShapeType="1"/>
              </p:cNvSpPr>
              <p:nvPr/>
            </p:nvSpPr>
            <p:spPr bwMode="auto">
              <a:xfrm flipV="1">
                <a:off x="3427" y="1864"/>
                <a:ext cx="1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0" name="Line 103"/>
              <p:cNvSpPr>
                <a:spLocks noChangeShapeType="1"/>
              </p:cNvSpPr>
              <p:nvPr/>
            </p:nvSpPr>
            <p:spPr bwMode="auto">
              <a:xfrm>
                <a:off x="3442" y="1864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1" name="Line 104"/>
              <p:cNvSpPr>
                <a:spLocks noChangeShapeType="1"/>
              </p:cNvSpPr>
              <p:nvPr/>
            </p:nvSpPr>
            <p:spPr bwMode="auto">
              <a:xfrm flipV="1">
                <a:off x="3449" y="1856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2" name="Line 105"/>
              <p:cNvSpPr>
                <a:spLocks noChangeShapeType="1"/>
              </p:cNvSpPr>
              <p:nvPr/>
            </p:nvSpPr>
            <p:spPr bwMode="auto">
              <a:xfrm flipV="1">
                <a:off x="3470" y="1848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3" name="Line 106"/>
              <p:cNvSpPr>
                <a:spLocks noChangeShapeType="1"/>
              </p:cNvSpPr>
              <p:nvPr/>
            </p:nvSpPr>
            <p:spPr bwMode="auto">
              <a:xfrm>
                <a:off x="3484" y="1848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4" name="Line 107"/>
              <p:cNvSpPr>
                <a:spLocks noChangeShapeType="1"/>
              </p:cNvSpPr>
              <p:nvPr/>
            </p:nvSpPr>
            <p:spPr bwMode="auto">
              <a:xfrm>
                <a:off x="3498" y="1848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5" name="Line 108"/>
              <p:cNvSpPr>
                <a:spLocks noChangeShapeType="1"/>
              </p:cNvSpPr>
              <p:nvPr/>
            </p:nvSpPr>
            <p:spPr bwMode="auto">
              <a:xfrm flipV="1">
                <a:off x="3512" y="1841"/>
                <a:ext cx="7" cy="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6" name="Line 109"/>
              <p:cNvSpPr>
                <a:spLocks noChangeShapeType="1"/>
              </p:cNvSpPr>
              <p:nvPr/>
            </p:nvSpPr>
            <p:spPr bwMode="auto">
              <a:xfrm>
                <a:off x="3519" y="1841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7" name="Line 110"/>
              <p:cNvSpPr>
                <a:spLocks noChangeShapeType="1"/>
              </p:cNvSpPr>
              <p:nvPr/>
            </p:nvSpPr>
            <p:spPr bwMode="auto">
              <a:xfrm>
                <a:off x="3533" y="1841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8" name="Line 111"/>
              <p:cNvSpPr>
                <a:spLocks noChangeShapeType="1"/>
              </p:cNvSpPr>
              <p:nvPr/>
            </p:nvSpPr>
            <p:spPr bwMode="auto">
              <a:xfrm>
                <a:off x="3554" y="1841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39" name="Line 112"/>
              <p:cNvSpPr>
                <a:spLocks noChangeShapeType="1"/>
              </p:cNvSpPr>
              <p:nvPr/>
            </p:nvSpPr>
            <p:spPr bwMode="auto">
              <a:xfrm flipV="1">
                <a:off x="3569" y="1833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0" name="Line 113"/>
              <p:cNvSpPr>
                <a:spLocks noChangeShapeType="1"/>
              </p:cNvSpPr>
              <p:nvPr/>
            </p:nvSpPr>
            <p:spPr bwMode="auto">
              <a:xfrm>
                <a:off x="3583" y="1833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1" name="Line 114"/>
              <p:cNvSpPr>
                <a:spLocks noChangeShapeType="1"/>
              </p:cNvSpPr>
              <p:nvPr/>
            </p:nvSpPr>
            <p:spPr bwMode="auto">
              <a:xfrm>
                <a:off x="3597" y="1833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2" name="Line 115"/>
              <p:cNvSpPr>
                <a:spLocks noChangeShapeType="1"/>
              </p:cNvSpPr>
              <p:nvPr/>
            </p:nvSpPr>
            <p:spPr bwMode="auto">
              <a:xfrm flipV="1">
                <a:off x="3611" y="1825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3" name="Line 116"/>
              <p:cNvSpPr>
                <a:spLocks noChangeShapeType="1"/>
              </p:cNvSpPr>
              <p:nvPr/>
            </p:nvSpPr>
            <p:spPr bwMode="auto">
              <a:xfrm>
                <a:off x="3618" y="1825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4" name="Line 117"/>
              <p:cNvSpPr>
                <a:spLocks noChangeShapeType="1"/>
              </p:cNvSpPr>
              <p:nvPr/>
            </p:nvSpPr>
            <p:spPr bwMode="auto">
              <a:xfrm>
                <a:off x="3639" y="1825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5" name="Line 118"/>
              <p:cNvSpPr>
                <a:spLocks noChangeShapeType="1"/>
              </p:cNvSpPr>
              <p:nvPr/>
            </p:nvSpPr>
            <p:spPr bwMode="auto">
              <a:xfrm flipV="1">
                <a:off x="3660" y="1817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6" name="Line 119"/>
              <p:cNvSpPr>
                <a:spLocks noChangeShapeType="1"/>
              </p:cNvSpPr>
              <p:nvPr/>
            </p:nvSpPr>
            <p:spPr bwMode="auto">
              <a:xfrm>
                <a:off x="3681" y="1817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7" name="Line 120"/>
              <p:cNvSpPr>
                <a:spLocks noChangeShapeType="1"/>
              </p:cNvSpPr>
              <p:nvPr/>
            </p:nvSpPr>
            <p:spPr bwMode="auto">
              <a:xfrm>
                <a:off x="3696" y="1817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8" name="Line 121"/>
              <p:cNvSpPr>
                <a:spLocks noChangeShapeType="1"/>
              </p:cNvSpPr>
              <p:nvPr/>
            </p:nvSpPr>
            <p:spPr bwMode="auto">
              <a:xfrm>
                <a:off x="3710" y="1817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49" name="Line 122"/>
              <p:cNvSpPr>
                <a:spLocks noChangeShapeType="1"/>
              </p:cNvSpPr>
              <p:nvPr/>
            </p:nvSpPr>
            <p:spPr bwMode="auto">
              <a:xfrm flipV="1">
                <a:off x="3724" y="1809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0" name="Line 123"/>
              <p:cNvSpPr>
                <a:spLocks noChangeShapeType="1"/>
              </p:cNvSpPr>
              <p:nvPr/>
            </p:nvSpPr>
            <p:spPr bwMode="auto">
              <a:xfrm>
                <a:off x="3738" y="180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1" name="Line 124"/>
              <p:cNvSpPr>
                <a:spLocks noChangeShapeType="1"/>
              </p:cNvSpPr>
              <p:nvPr/>
            </p:nvSpPr>
            <p:spPr bwMode="auto">
              <a:xfrm>
                <a:off x="3752" y="180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2" name="Line 125"/>
              <p:cNvSpPr>
                <a:spLocks noChangeShapeType="1"/>
              </p:cNvSpPr>
              <p:nvPr/>
            </p:nvSpPr>
            <p:spPr bwMode="auto">
              <a:xfrm flipV="1">
                <a:off x="3766" y="1801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3" name="Line 126"/>
              <p:cNvSpPr>
                <a:spLocks noChangeShapeType="1"/>
              </p:cNvSpPr>
              <p:nvPr/>
            </p:nvSpPr>
            <p:spPr bwMode="auto">
              <a:xfrm flipV="1">
                <a:off x="3773" y="1793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4" name="Line 127"/>
              <p:cNvSpPr>
                <a:spLocks noChangeShapeType="1"/>
              </p:cNvSpPr>
              <p:nvPr/>
            </p:nvSpPr>
            <p:spPr bwMode="auto">
              <a:xfrm>
                <a:off x="3787" y="1793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5" name="Line 128"/>
              <p:cNvSpPr>
                <a:spLocks noChangeShapeType="1"/>
              </p:cNvSpPr>
              <p:nvPr/>
            </p:nvSpPr>
            <p:spPr bwMode="auto">
              <a:xfrm flipV="1">
                <a:off x="3794" y="1785"/>
                <a:ext cx="1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6" name="Line 129"/>
              <p:cNvSpPr>
                <a:spLocks noChangeShapeType="1"/>
              </p:cNvSpPr>
              <p:nvPr/>
            </p:nvSpPr>
            <p:spPr bwMode="auto">
              <a:xfrm flipV="1">
                <a:off x="3809" y="1769"/>
                <a:ext cx="7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7" name="Line 130"/>
              <p:cNvSpPr>
                <a:spLocks noChangeShapeType="1"/>
              </p:cNvSpPr>
              <p:nvPr/>
            </p:nvSpPr>
            <p:spPr bwMode="auto">
              <a:xfrm flipV="1">
                <a:off x="3816" y="1753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8" name="Line 131"/>
              <p:cNvSpPr>
                <a:spLocks noChangeShapeType="1"/>
              </p:cNvSpPr>
              <p:nvPr/>
            </p:nvSpPr>
            <p:spPr bwMode="auto">
              <a:xfrm flipV="1">
                <a:off x="3830" y="1721"/>
                <a:ext cx="28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59" name="Line 132"/>
              <p:cNvSpPr>
                <a:spLocks noChangeShapeType="1"/>
              </p:cNvSpPr>
              <p:nvPr/>
            </p:nvSpPr>
            <p:spPr bwMode="auto">
              <a:xfrm flipV="1">
                <a:off x="3858" y="1698"/>
                <a:ext cx="14" cy="2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0" name="Line 133"/>
              <p:cNvSpPr>
                <a:spLocks noChangeShapeType="1"/>
              </p:cNvSpPr>
              <p:nvPr/>
            </p:nvSpPr>
            <p:spPr bwMode="auto">
              <a:xfrm flipV="1">
                <a:off x="3872" y="1674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1" name="Line 134"/>
              <p:cNvSpPr>
                <a:spLocks noChangeShapeType="1"/>
              </p:cNvSpPr>
              <p:nvPr/>
            </p:nvSpPr>
            <p:spPr bwMode="auto">
              <a:xfrm flipV="1">
                <a:off x="3886" y="1650"/>
                <a:ext cx="7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2" name="Line 135"/>
              <p:cNvSpPr>
                <a:spLocks noChangeShapeType="1"/>
              </p:cNvSpPr>
              <p:nvPr/>
            </p:nvSpPr>
            <p:spPr bwMode="auto">
              <a:xfrm flipV="1">
                <a:off x="3893" y="1626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3" name="Line 136"/>
              <p:cNvSpPr>
                <a:spLocks noChangeShapeType="1"/>
              </p:cNvSpPr>
              <p:nvPr/>
            </p:nvSpPr>
            <p:spPr bwMode="auto">
              <a:xfrm flipV="1">
                <a:off x="3907" y="1602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4" name="Line 137"/>
              <p:cNvSpPr>
                <a:spLocks noChangeShapeType="1"/>
              </p:cNvSpPr>
              <p:nvPr/>
            </p:nvSpPr>
            <p:spPr bwMode="auto">
              <a:xfrm flipV="1">
                <a:off x="3921" y="1578"/>
                <a:ext cx="7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5" name="Line 138"/>
              <p:cNvSpPr>
                <a:spLocks noChangeShapeType="1"/>
              </p:cNvSpPr>
              <p:nvPr/>
            </p:nvSpPr>
            <p:spPr bwMode="auto">
              <a:xfrm flipV="1">
                <a:off x="3928" y="1539"/>
                <a:ext cx="15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6" name="Line 139"/>
              <p:cNvSpPr>
                <a:spLocks noChangeShapeType="1"/>
              </p:cNvSpPr>
              <p:nvPr/>
            </p:nvSpPr>
            <p:spPr bwMode="auto">
              <a:xfrm flipV="1">
                <a:off x="3943" y="1515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7" name="Line 140"/>
              <p:cNvSpPr>
                <a:spLocks noChangeShapeType="1"/>
              </p:cNvSpPr>
              <p:nvPr/>
            </p:nvSpPr>
            <p:spPr bwMode="auto">
              <a:xfrm flipV="1">
                <a:off x="3957" y="1459"/>
                <a:ext cx="21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8" name="Line 141"/>
              <p:cNvSpPr>
                <a:spLocks noChangeShapeType="1"/>
              </p:cNvSpPr>
              <p:nvPr/>
            </p:nvSpPr>
            <p:spPr bwMode="auto">
              <a:xfrm flipV="1">
                <a:off x="3978" y="1420"/>
                <a:ext cx="14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69" name="Line 142"/>
              <p:cNvSpPr>
                <a:spLocks noChangeShapeType="1"/>
              </p:cNvSpPr>
              <p:nvPr/>
            </p:nvSpPr>
            <p:spPr bwMode="auto">
              <a:xfrm flipV="1">
                <a:off x="3992" y="1380"/>
                <a:ext cx="7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0" name="Line 143"/>
              <p:cNvSpPr>
                <a:spLocks noChangeShapeType="1"/>
              </p:cNvSpPr>
              <p:nvPr/>
            </p:nvSpPr>
            <p:spPr bwMode="auto">
              <a:xfrm flipV="1">
                <a:off x="3999" y="1332"/>
                <a:ext cx="14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1" name="Line 144"/>
              <p:cNvSpPr>
                <a:spLocks noChangeShapeType="1"/>
              </p:cNvSpPr>
              <p:nvPr/>
            </p:nvSpPr>
            <p:spPr bwMode="auto">
              <a:xfrm flipV="1">
                <a:off x="4013" y="1293"/>
                <a:ext cx="14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2" name="Line 145"/>
              <p:cNvSpPr>
                <a:spLocks noChangeShapeType="1"/>
              </p:cNvSpPr>
              <p:nvPr/>
            </p:nvSpPr>
            <p:spPr bwMode="auto">
              <a:xfrm flipV="1">
                <a:off x="4027" y="1261"/>
                <a:ext cx="7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3" name="Line 146"/>
              <p:cNvSpPr>
                <a:spLocks noChangeShapeType="1"/>
              </p:cNvSpPr>
              <p:nvPr/>
            </p:nvSpPr>
            <p:spPr bwMode="auto">
              <a:xfrm flipV="1">
                <a:off x="4034" y="1205"/>
                <a:ext cx="14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4" name="Line 147"/>
              <p:cNvSpPr>
                <a:spLocks noChangeShapeType="1"/>
              </p:cNvSpPr>
              <p:nvPr/>
            </p:nvSpPr>
            <p:spPr bwMode="auto">
              <a:xfrm flipV="1">
                <a:off x="4048" y="1166"/>
                <a:ext cx="15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5" name="Line 148"/>
              <p:cNvSpPr>
                <a:spLocks noChangeShapeType="1"/>
              </p:cNvSpPr>
              <p:nvPr/>
            </p:nvSpPr>
            <p:spPr bwMode="auto">
              <a:xfrm flipV="1">
                <a:off x="4063" y="1126"/>
                <a:ext cx="14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6" name="Line 149"/>
              <p:cNvSpPr>
                <a:spLocks noChangeShapeType="1"/>
              </p:cNvSpPr>
              <p:nvPr/>
            </p:nvSpPr>
            <p:spPr bwMode="auto">
              <a:xfrm flipV="1">
                <a:off x="4077" y="1094"/>
                <a:ext cx="7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7" name="Line 150"/>
              <p:cNvSpPr>
                <a:spLocks noChangeShapeType="1"/>
              </p:cNvSpPr>
              <p:nvPr/>
            </p:nvSpPr>
            <p:spPr bwMode="auto">
              <a:xfrm flipV="1">
                <a:off x="4084" y="1062"/>
                <a:ext cx="14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8" name="Line 151"/>
              <p:cNvSpPr>
                <a:spLocks noChangeShapeType="1"/>
              </p:cNvSpPr>
              <p:nvPr/>
            </p:nvSpPr>
            <p:spPr bwMode="auto">
              <a:xfrm flipV="1">
                <a:off x="4098" y="1046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79" name="Line 152"/>
              <p:cNvSpPr>
                <a:spLocks noChangeShapeType="1"/>
              </p:cNvSpPr>
              <p:nvPr/>
            </p:nvSpPr>
            <p:spPr bwMode="auto">
              <a:xfrm flipV="1">
                <a:off x="4112" y="1039"/>
                <a:ext cx="7" cy="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0" name="Line 153"/>
              <p:cNvSpPr>
                <a:spLocks noChangeShapeType="1"/>
              </p:cNvSpPr>
              <p:nvPr/>
            </p:nvSpPr>
            <p:spPr bwMode="auto">
              <a:xfrm flipV="1">
                <a:off x="4119" y="1023"/>
                <a:ext cx="28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1" name="Line 154"/>
              <p:cNvSpPr>
                <a:spLocks noChangeShapeType="1"/>
              </p:cNvSpPr>
              <p:nvPr/>
            </p:nvSpPr>
            <p:spPr bwMode="auto">
              <a:xfrm>
                <a:off x="4147" y="1023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2" name="Line 155"/>
              <p:cNvSpPr>
                <a:spLocks noChangeShapeType="1"/>
              </p:cNvSpPr>
              <p:nvPr/>
            </p:nvSpPr>
            <p:spPr bwMode="auto">
              <a:xfrm>
                <a:off x="4168" y="1023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3" name="Line 156"/>
              <p:cNvSpPr>
                <a:spLocks noChangeShapeType="1"/>
              </p:cNvSpPr>
              <p:nvPr/>
            </p:nvSpPr>
            <p:spPr bwMode="auto">
              <a:xfrm>
                <a:off x="4175" y="1023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4" name="Line 157"/>
              <p:cNvSpPr>
                <a:spLocks noChangeShapeType="1"/>
              </p:cNvSpPr>
              <p:nvPr/>
            </p:nvSpPr>
            <p:spPr bwMode="auto">
              <a:xfrm>
                <a:off x="4190" y="1023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5" name="Line 158"/>
              <p:cNvSpPr>
                <a:spLocks noChangeShapeType="1"/>
              </p:cNvSpPr>
              <p:nvPr/>
            </p:nvSpPr>
            <p:spPr bwMode="auto">
              <a:xfrm flipV="1">
                <a:off x="4204" y="1015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6" name="Line 159"/>
              <p:cNvSpPr>
                <a:spLocks noChangeShapeType="1"/>
              </p:cNvSpPr>
              <p:nvPr/>
            </p:nvSpPr>
            <p:spPr bwMode="auto">
              <a:xfrm>
                <a:off x="4218" y="1015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7" name="Line 160"/>
              <p:cNvSpPr>
                <a:spLocks noChangeShapeType="1"/>
              </p:cNvSpPr>
              <p:nvPr/>
            </p:nvSpPr>
            <p:spPr bwMode="auto">
              <a:xfrm>
                <a:off x="4232" y="1015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8" name="Line 161"/>
              <p:cNvSpPr>
                <a:spLocks noChangeShapeType="1"/>
              </p:cNvSpPr>
              <p:nvPr/>
            </p:nvSpPr>
            <p:spPr bwMode="auto">
              <a:xfrm>
                <a:off x="4246" y="1015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89" name="Line 162"/>
              <p:cNvSpPr>
                <a:spLocks noChangeShapeType="1"/>
              </p:cNvSpPr>
              <p:nvPr/>
            </p:nvSpPr>
            <p:spPr bwMode="auto">
              <a:xfrm>
                <a:off x="4253" y="1015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0" name="Line 163"/>
              <p:cNvSpPr>
                <a:spLocks noChangeShapeType="1"/>
              </p:cNvSpPr>
              <p:nvPr/>
            </p:nvSpPr>
            <p:spPr bwMode="auto">
              <a:xfrm>
                <a:off x="4267" y="1015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1" name="Line 164"/>
              <p:cNvSpPr>
                <a:spLocks noChangeShapeType="1"/>
              </p:cNvSpPr>
              <p:nvPr/>
            </p:nvSpPr>
            <p:spPr bwMode="auto">
              <a:xfrm>
                <a:off x="4274" y="1015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2" name="Line 165"/>
              <p:cNvSpPr>
                <a:spLocks noChangeShapeType="1"/>
              </p:cNvSpPr>
              <p:nvPr/>
            </p:nvSpPr>
            <p:spPr bwMode="auto">
              <a:xfrm flipV="1">
                <a:off x="4288" y="1007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3" name="Line 166"/>
              <p:cNvSpPr>
                <a:spLocks noChangeShapeType="1"/>
              </p:cNvSpPr>
              <p:nvPr/>
            </p:nvSpPr>
            <p:spPr bwMode="auto">
              <a:xfrm>
                <a:off x="4302" y="1007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4" name="Line 167"/>
              <p:cNvSpPr>
                <a:spLocks noChangeShapeType="1"/>
              </p:cNvSpPr>
              <p:nvPr/>
            </p:nvSpPr>
            <p:spPr bwMode="auto">
              <a:xfrm>
                <a:off x="4309" y="1007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5" name="Line 168"/>
              <p:cNvSpPr>
                <a:spLocks noChangeShapeType="1"/>
              </p:cNvSpPr>
              <p:nvPr/>
            </p:nvSpPr>
            <p:spPr bwMode="auto">
              <a:xfrm>
                <a:off x="4338" y="1007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6" name="Line 169"/>
              <p:cNvSpPr>
                <a:spLocks noChangeShapeType="1"/>
              </p:cNvSpPr>
              <p:nvPr/>
            </p:nvSpPr>
            <p:spPr bwMode="auto">
              <a:xfrm>
                <a:off x="4352" y="1007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7" name="Line 170"/>
              <p:cNvSpPr>
                <a:spLocks noChangeShapeType="1"/>
              </p:cNvSpPr>
              <p:nvPr/>
            </p:nvSpPr>
            <p:spPr bwMode="auto">
              <a:xfrm>
                <a:off x="4359" y="1007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8" name="Line 171"/>
              <p:cNvSpPr>
                <a:spLocks noChangeShapeType="1"/>
              </p:cNvSpPr>
              <p:nvPr/>
            </p:nvSpPr>
            <p:spPr bwMode="auto">
              <a:xfrm>
                <a:off x="4387" y="1007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199" name="Line 172"/>
              <p:cNvSpPr>
                <a:spLocks noChangeShapeType="1"/>
              </p:cNvSpPr>
              <p:nvPr/>
            </p:nvSpPr>
            <p:spPr bwMode="auto">
              <a:xfrm flipV="1">
                <a:off x="4408" y="999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0" name="Line 173"/>
              <p:cNvSpPr>
                <a:spLocks noChangeShapeType="1"/>
              </p:cNvSpPr>
              <p:nvPr/>
            </p:nvSpPr>
            <p:spPr bwMode="auto">
              <a:xfrm>
                <a:off x="4422" y="999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1" name="Line 174"/>
              <p:cNvSpPr>
                <a:spLocks noChangeShapeType="1"/>
              </p:cNvSpPr>
              <p:nvPr/>
            </p:nvSpPr>
            <p:spPr bwMode="auto">
              <a:xfrm>
                <a:off x="4429" y="999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2" name="Line 175"/>
              <p:cNvSpPr>
                <a:spLocks noChangeShapeType="1"/>
              </p:cNvSpPr>
              <p:nvPr/>
            </p:nvSpPr>
            <p:spPr bwMode="auto">
              <a:xfrm>
                <a:off x="4458" y="999"/>
                <a:ext cx="3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3" name="Line 176"/>
              <p:cNvSpPr>
                <a:spLocks noChangeShapeType="1"/>
              </p:cNvSpPr>
              <p:nvPr/>
            </p:nvSpPr>
            <p:spPr bwMode="auto">
              <a:xfrm flipV="1">
                <a:off x="2496" y="3278"/>
                <a:ext cx="113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4" name="Line 177"/>
              <p:cNvSpPr>
                <a:spLocks noChangeShapeType="1"/>
              </p:cNvSpPr>
              <p:nvPr/>
            </p:nvSpPr>
            <p:spPr bwMode="auto">
              <a:xfrm flipV="1">
                <a:off x="2609" y="3262"/>
                <a:ext cx="78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5" name="Line 178"/>
              <p:cNvSpPr>
                <a:spLocks noChangeShapeType="1"/>
              </p:cNvSpPr>
              <p:nvPr/>
            </p:nvSpPr>
            <p:spPr bwMode="auto">
              <a:xfrm flipV="1">
                <a:off x="2687" y="3246"/>
                <a:ext cx="141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6" name="Line 179"/>
              <p:cNvSpPr>
                <a:spLocks noChangeShapeType="1"/>
              </p:cNvSpPr>
              <p:nvPr/>
            </p:nvSpPr>
            <p:spPr bwMode="auto">
              <a:xfrm flipV="1">
                <a:off x="2828" y="3183"/>
                <a:ext cx="84" cy="6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7" name="Line 180"/>
              <p:cNvSpPr>
                <a:spLocks noChangeShapeType="1"/>
              </p:cNvSpPr>
              <p:nvPr/>
            </p:nvSpPr>
            <p:spPr bwMode="auto">
              <a:xfrm flipV="1">
                <a:off x="2912" y="3111"/>
                <a:ext cx="64" cy="7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8" name="Line 181"/>
              <p:cNvSpPr>
                <a:spLocks noChangeShapeType="1"/>
              </p:cNvSpPr>
              <p:nvPr/>
            </p:nvSpPr>
            <p:spPr bwMode="auto">
              <a:xfrm flipV="1">
                <a:off x="2976" y="3032"/>
                <a:ext cx="42" cy="7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09" name="Line 182"/>
              <p:cNvSpPr>
                <a:spLocks noChangeShapeType="1"/>
              </p:cNvSpPr>
              <p:nvPr/>
            </p:nvSpPr>
            <p:spPr bwMode="auto">
              <a:xfrm flipV="1">
                <a:off x="3018" y="2960"/>
                <a:ext cx="43" cy="7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0" name="Line 183"/>
              <p:cNvSpPr>
                <a:spLocks noChangeShapeType="1"/>
              </p:cNvSpPr>
              <p:nvPr/>
            </p:nvSpPr>
            <p:spPr bwMode="auto">
              <a:xfrm flipV="1">
                <a:off x="3061" y="2873"/>
                <a:ext cx="28" cy="8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1" name="Line 184"/>
              <p:cNvSpPr>
                <a:spLocks noChangeShapeType="1"/>
              </p:cNvSpPr>
              <p:nvPr/>
            </p:nvSpPr>
            <p:spPr bwMode="auto">
              <a:xfrm flipV="1">
                <a:off x="3089" y="2778"/>
                <a:ext cx="28" cy="9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2" name="Line 185"/>
              <p:cNvSpPr>
                <a:spLocks noChangeShapeType="1"/>
              </p:cNvSpPr>
              <p:nvPr/>
            </p:nvSpPr>
            <p:spPr bwMode="auto">
              <a:xfrm flipV="1">
                <a:off x="3117" y="2674"/>
                <a:ext cx="21" cy="10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3" name="Line 186"/>
              <p:cNvSpPr>
                <a:spLocks noChangeShapeType="1"/>
              </p:cNvSpPr>
              <p:nvPr/>
            </p:nvSpPr>
            <p:spPr bwMode="auto">
              <a:xfrm flipV="1">
                <a:off x="3138" y="2579"/>
                <a:ext cx="28" cy="9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4" name="Line 187"/>
              <p:cNvSpPr>
                <a:spLocks noChangeShapeType="1"/>
              </p:cNvSpPr>
              <p:nvPr/>
            </p:nvSpPr>
            <p:spPr bwMode="auto">
              <a:xfrm flipV="1">
                <a:off x="3166" y="2492"/>
                <a:ext cx="15" cy="8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5" name="Line 188"/>
              <p:cNvSpPr>
                <a:spLocks noChangeShapeType="1"/>
              </p:cNvSpPr>
              <p:nvPr/>
            </p:nvSpPr>
            <p:spPr bwMode="auto">
              <a:xfrm flipV="1">
                <a:off x="3181" y="2420"/>
                <a:ext cx="21" cy="7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6" name="Line 189"/>
              <p:cNvSpPr>
                <a:spLocks noChangeShapeType="1"/>
              </p:cNvSpPr>
              <p:nvPr/>
            </p:nvSpPr>
            <p:spPr bwMode="auto">
              <a:xfrm flipV="1">
                <a:off x="3202" y="2357"/>
                <a:ext cx="14" cy="6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7" name="Line 190"/>
              <p:cNvSpPr>
                <a:spLocks noChangeShapeType="1"/>
              </p:cNvSpPr>
              <p:nvPr/>
            </p:nvSpPr>
            <p:spPr bwMode="auto">
              <a:xfrm flipV="1">
                <a:off x="3216" y="2309"/>
                <a:ext cx="21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8" name="Line 191"/>
              <p:cNvSpPr>
                <a:spLocks noChangeShapeType="1"/>
              </p:cNvSpPr>
              <p:nvPr/>
            </p:nvSpPr>
            <p:spPr bwMode="auto">
              <a:xfrm flipV="1">
                <a:off x="3237" y="2261"/>
                <a:ext cx="21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19" name="Line 192"/>
              <p:cNvSpPr>
                <a:spLocks noChangeShapeType="1"/>
              </p:cNvSpPr>
              <p:nvPr/>
            </p:nvSpPr>
            <p:spPr bwMode="auto">
              <a:xfrm flipV="1">
                <a:off x="3258" y="2198"/>
                <a:ext cx="28" cy="6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0" name="Line 193"/>
              <p:cNvSpPr>
                <a:spLocks noChangeShapeType="1"/>
              </p:cNvSpPr>
              <p:nvPr/>
            </p:nvSpPr>
            <p:spPr bwMode="auto">
              <a:xfrm flipV="1">
                <a:off x="3286" y="2158"/>
                <a:ext cx="22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1" name="Line 194"/>
              <p:cNvSpPr>
                <a:spLocks noChangeShapeType="1"/>
              </p:cNvSpPr>
              <p:nvPr/>
            </p:nvSpPr>
            <p:spPr bwMode="auto">
              <a:xfrm flipV="1">
                <a:off x="3308" y="2126"/>
                <a:ext cx="21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2" name="Line 195"/>
              <p:cNvSpPr>
                <a:spLocks noChangeShapeType="1"/>
              </p:cNvSpPr>
              <p:nvPr/>
            </p:nvSpPr>
            <p:spPr bwMode="auto">
              <a:xfrm flipV="1">
                <a:off x="3329" y="2118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3" name="Line 196"/>
              <p:cNvSpPr>
                <a:spLocks noChangeShapeType="1"/>
              </p:cNvSpPr>
              <p:nvPr/>
            </p:nvSpPr>
            <p:spPr bwMode="auto">
              <a:xfrm flipV="1">
                <a:off x="3343" y="2111"/>
                <a:ext cx="21" cy="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4" name="Line 197"/>
              <p:cNvSpPr>
                <a:spLocks noChangeShapeType="1"/>
              </p:cNvSpPr>
              <p:nvPr/>
            </p:nvSpPr>
            <p:spPr bwMode="auto">
              <a:xfrm>
                <a:off x="3364" y="2111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5" name="Line 198"/>
              <p:cNvSpPr>
                <a:spLocks noChangeShapeType="1"/>
              </p:cNvSpPr>
              <p:nvPr/>
            </p:nvSpPr>
            <p:spPr bwMode="auto">
              <a:xfrm>
                <a:off x="3378" y="2111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6" name="Line 199"/>
              <p:cNvSpPr>
                <a:spLocks noChangeShapeType="1"/>
              </p:cNvSpPr>
              <p:nvPr/>
            </p:nvSpPr>
            <p:spPr bwMode="auto">
              <a:xfrm>
                <a:off x="3392" y="2111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7" name="Line 200"/>
              <p:cNvSpPr>
                <a:spLocks noChangeShapeType="1"/>
              </p:cNvSpPr>
              <p:nvPr/>
            </p:nvSpPr>
            <p:spPr bwMode="auto">
              <a:xfrm flipV="1">
                <a:off x="3406" y="2103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8" name="Line 201"/>
              <p:cNvSpPr>
                <a:spLocks noChangeShapeType="1"/>
              </p:cNvSpPr>
              <p:nvPr/>
            </p:nvSpPr>
            <p:spPr bwMode="auto">
              <a:xfrm>
                <a:off x="3420" y="2103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29" name="Line 202"/>
              <p:cNvSpPr>
                <a:spLocks noChangeShapeType="1"/>
              </p:cNvSpPr>
              <p:nvPr/>
            </p:nvSpPr>
            <p:spPr bwMode="auto">
              <a:xfrm>
                <a:off x="3427" y="2103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30" name="Line 203"/>
              <p:cNvSpPr>
                <a:spLocks noChangeShapeType="1"/>
              </p:cNvSpPr>
              <p:nvPr/>
            </p:nvSpPr>
            <p:spPr bwMode="auto">
              <a:xfrm>
                <a:off x="3442" y="2103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231" name="Line 204"/>
              <p:cNvSpPr>
                <a:spLocks noChangeShapeType="1"/>
              </p:cNvSpPr>
              <p:nvPr/>
            </p:nvSpPr>
            <p:spPr bwMode="auto">
              <a:xfrm>
                <a:off x="3449" y="2103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2468" y="967"/>
              <a:ext cx="2046" cy="2343"/>
              <a:chOff x="2468" y="967"/>
              <a:chExt cx="2046" cy="2343"/>
            </a:xfrm>
            <a:grpFill/>
          </p:grpSpPr>
          <p:sp>
            <p:nvSpPr>
              <p:cNvPr id="54832" name="Line 206"/>
              <p:cNvSpPr>
                <a:spLocks noChangeShapeType="1"/>
              </p:cNvSpPr>
              <p:nvPr/>
            </p:nvSpPr>
            <p:spPr bwMode="auto">
              <a:xfrm flipV="1">
                <a:off x="3470" y="2095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3" name="Line 207"/>
              <p:cNvSpPr>
                <a:spLocks noChangeShapeType="1"/>
              </p:cNvSpPr>
              <p:nvPr/>
            </p:nvSpPr>
            <p:spPr bwMode="auto">
              <a:xfrm>
                <a:off x="3484" y="2095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4" name="Line 208"/>
              <p:cNvSpPr>
                <a:spLocks noChangeShapeType="1"/>
              </p:cNvSpPr>
              <p:nvPr/>
            </p:nvSpPr>
            <p:spPr bwMode="auto">
              <a:xfrm flipV="1">
                <a:off x="3498" y="2087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5" name="Line 209"/>
              <p:cNvSpPr>
                <a:spLocks noChangeShapeType="1"/>
              </p:cNvSpPr>
              <p:nvPr/>
            </p:nvSpPr>
            <p:spPr bwMode="auto">
              <a:xfrm>
                <a:off x="3512" y="2087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6" name="Line 210"/>
              <p:cNvSpPr>
                <a:spLocks noChangeShapeType="1"/>
              </p:cNvSpPr>
              <p:nvPr/>
            </p:nvSpPr>
            <p:spPr bwMode="auto">
              <a:xfrm>
                <a:off x="3519" y="2087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7" name="Line 211"/>
              <p:cNvSpPr>
                <a:spLocks noChangeShapeType="1"/>
              </p:cNvSpPr>
              <p:nvPr/>
            </p:nvSpPr>
            <p:spPr bwMode="auto">
              <a:xfrm flipV="1">
                <a:off x="3533" y="2079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8" name="Line 212"/>
              <p:cNvSpPr>
                <a:spLocks noChangeShapeType="1"/>
              </p:cNvSpPr>
              <p:nvPr/>
            </p:nvSpPr>
            <p:spPr bwMode="auto">
              <a:xfrm>
                <a:off x="3554" y="2079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9" name="Line 213"/>
              <p:cNvSpPr>
                <a:spLocks noChangeShapeType="1"/>
              </p:cNvSpPr>
              <p:nvPr/>
            </p:nvSpPr>
            <p:spPr bwMode="auto">
              <a:xfrm>
                <a:off x="3569" y="207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0" name="Line 214"/>
              <p:cNvSpPr>
                <a:spLocks noChangeShapeType="1"/>
              </p:cNvSpPr>
              <p:nvPr/>
            </p:nvSpPr>
            <p:spPr bwMode="auto">
              <a:xfrm flipV="1">
                <a:off x="3583" y="2071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1" name="Line 215"/>
              <p:cNvSpPr>
                <a:spLocks noChangeShapeType="1"/>
              </p:cNvSpPr>
              <p:nvPr/>
            </p:nvSpPr>
            <p:spPr bwMode="auto">
              <a:xfrm>
                <a:off x="3597" y="2071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2" name="Line 216"/>
              <p:cNvSpPr>
                <a:spLocks noChangeShapeType="1"/>
              </p:cNvSpPr>
              <p:nvPr/>
            </p:nvSpPr>
            <p:spPr bwMode="auto">
              <a:xfrm>
                <a:off x="3611" y="2071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3" name="Line 217"/>
              <p:cNvSpPr>
                <a:spLocks noChangeShapeType="1"/>
              </p:cNvSpPr>
              <p:nvPr/>
            </p:nvSpPr>
            <p:spPr bwMode="auto">
              <a:xfrm>
                <a:off x="3618" y="2071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4" name="Line 218"/>
              <p:cNvSpPr>
                <a:spLocks noChangeShapeType="1"/>
              </p:cNvSpPr>
              <p:nvPr/>
            </p:nvSpPr>
            <p:spPr bwMode="auto">
              <a:xfrm>
                <a:off x="3639" y="2071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5" name="Line 219"/>
              <p:cNvSpPr>
                <a:spLocks noChangeShapeType="1"/>
              </p:cNvSpPr>
              <p:nvPr/>
            </p:nvSpPr>
            <p:spPr bwMode="auto">
              <a:xfrm flipV="1">
                <a:off x="3660" y="2063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6" name="Line 220"/>
              <p:cNvSpPr>
                <a:spLocks noChangeShapeType="1"/>
              </p:cNvSpPr>
              <p:nvPr/>
            </p:nvSpPr>
            <p:spPr bwMode="auto">
              <a:xfrm>
                <a:off x="3681" y="2063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7" name="Line 221"/>
              <p:cNvSpPr>
                <a:spLocks noChangeShapeType="1"/>
              </p:cNvSpPr>
              <p:nvPr/>
            </p:nvSpPr>
            <p:spPr bwMode="auto">
              <a:xfrm flipV="1">
                <a:off x="3696" y="2055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8" name="Line 222"/>
              <p:cNvSpPr>
                <a:spLocks noChangeShapeType="1"/>
              </p:cNvSpPr>
              <p:nvPr/>
            </p:nvSpPr>
            <p:spPr bwMode="auto">
              <a:xfrm flipV="1">
                <a:off x="3710" y="2047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49" name="Line 223"/>
              <p:cNvSpPr>
                <a:spLocks noChangeShapeType="1"/>
              </p:cNvSpPr>
              <p:nvPr/>
            </p:nvSpPr>
            <p:spPr bwMode="auto">
              <a:xfrm flipV="1">
                <a:off x="3724" y="2039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0" name="Line 224"/>
              <p:cNvSpPr>
                <a:spLocks noChangeShapeType="1"/>
              </p:cNvSpPr>
              <p:nvPr/>
            </p:nvSpPr>
            <p:spPr bwMode="auto">
              <a:xfrm>
                <a:off x="3738" y="203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1" name="Line 225"/>
              <p:cNvSpPr>
                <a:spLocks noChangeShapeType="1"/>
              </p:cNvSpPr>
              <p:nvPr/>
            </p:nvSpPr>
            <p:spPr bwMode="auto">
              <a:xfrm flipV="1">
                <a:off x="3752" y="2031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2" name="Line 226"/>
              <p:cNvSpPr>
                <a:spLocks noChangeShapeType="1"/>
              </p:cNvSpPr>
              <p:nvPr/>
            </p:nvSpPr>
            <p:spPr bwMode="auto">
              <a:xfrm>
                <a:off x="3766" y="2031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3" name="Line 227"/>
              <p:cNvSpPr>
                <a:spLocks noChangeShapeType="1"/>
              </p:cNvSpPr>
              <p:nvPr/>
            </p:nvSpPr>
            <p:spPr bwMode="auto">
              <a:xfrm flipV="1">
                <a:off x="3773" y="2023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4" name="Line 228"/>
              <p:cNvSpPr>
                <a:spLocks noChangeShapeType="1"/>
              </p:cNvSpPr>
              <p:nvPr/>
            </p:nvSpPr>
            <p:spPr bwMode="auto">
              <a:xfrm>
                <a:off x="3787" y="2023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5" name="Line 229"/>
              <p:cNvSpPr>
                <a:spLocks noChangeShapeType="1"/>
              </p:cNvSpPr>
              <p:nvPr/>
            </p:nvSpPr>
            <p:spPr bwMode="auto">
              <a:xfrm flipV="1">
                <a:off x="3794" y="2015"/>
                <a:ext cx="1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6" name="Line 230"/>
              <p:cNvSpPr>
                <a:spLocks noChangeShapeType="1"/>
              </p:cNvSpPr>
              <p:nvPr/>
            </p:nvSpPr>
            <p:spPr bwMode="auto">
              <a:xfrm>
                <a:off x="3809" y="2015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7" name="Line 231"/>
              <p:cNvSpPr>
                <a:spLocks noChangeShapeType="1"/>
              </p:cNvSpPr>
              <p:nvPr/>
            </p:nvSpPr>
            <p:spPr bwMode="auto">
              <a:xfrm flipV="1">
                <a:off x="3816" y="2007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8" name="Line 232"/>
              <p:cNvSpPr>
                <a:spLocks noChangeShapeType="1"/>
              </p:cNvSpPr>
              <p:nvPr/>
            </p:nvSpPr>
            <p:spPr bwMode="auto">
              <a:xfrm>
                <a:off x="3830" y="2007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59" name="Line 233"/>
              <p:cNvSpPr>
                <a:spLocks noChangeShapeType="1"/>
              </p:cNvSpPr>
              <p:nvPr/>
            </p:nvSpPr>
            <p:spPr bwMode="auto">
              <a:xfrm flipV="1">
                <a:off x="3858" y="1999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0" name="Line 234"/>
              <p:cNvSpPr>
                <a:spLocks noChangeShapeType="1"/>
              </p:cNvSpPr>
              <p:nvPr/>
            </p:nvSpPr>
            <p:spPr bwMode="auto">
              <a:xfrm flipV="1">
                <a:off x="3872" y="1991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1" name="Line 235"/>
              <p:cNvSpPr>
                <a:spLocks noChangeShapeType="1"/>
              </p:cNvSpPr>
              <p:nvPr/>
            </p:nvSpPr>
            <p:spPr bwMode="auto">
              <a:xfrm flipV="1">
                <a:off x="3886" y="1976"/>
                <a:ext cx="7" cy="1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2" name="Line 236"/>
              <p:cNvSpPr>
                <a:spLocks noChangeShapeType="1"/>
              </p:cNvSpPr>
              <p:nvPr/>
            </p:nvSpPr>
            <p:spPr bwMode="auto">
              <a:xfrm flipV="1">
                <a:off x="3893" y="1960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3" name="Line 237"/>
              <p:cNvSpPr>
                <a:spLocks noChangeShapeType="1"/>
              </p:cNvSpPr>
              <p:nvPr/>
            </p:nvSpPr>
            <p:spPr bwMode="auto">
              <a:xfrm flipV="1">
                <a:off x="3907" y="1944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4" name="Line 238"/>
              <p:cNvSpPr>
                <a:spLocks noChangeShapeType="1"/>
              </p:cNvSpPr>
              <p:nvPr/>
            </p:nvSpPr>
            <p:spPr bwMode="auto">
              <a:xfrm flipV="1">
                <a:off x="3921" y="1920"/>
                <a:ext cx="7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5" name="Line 239"/>
              <p:cNvSpPr>
                <a:spLocks noChangeShapeType="1"/>
              </p:cNvSpPr>
              <p:nvPr/>
            </p:nvSpPr>
            <p:spPr bwMode="auto">
              <a:xfrm flipV="1">
                <a:off x="3928" y="1904"/>
                <a:ext cx="15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6" name="Line 240"/>
              <p:cNvSpPr>
                <a:spLocks noChangeShapeType="1"/>
              </p:cNvSpPr>
              <p:nvPr/>
            </p:nvSpPr>
            <p:spPr bwMode="auto">
              <a:xfrm flipV="1">
                <a:off x="3943" y="1864"/>
                <a:ext cx="14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7" name="Line 241"/>
              <p:cNvSpPr>
                <a:spLocks noChangeShapeType="1"/>
              </p:cNvSpPr>
              <p:nvPr/>
            </p:nvSpPr>
            <p:spPr bwMode="auto">
              <a:xfrm flipV="1">
                <a:off x="3957" y="1833"/>
                <a:ext cx="21" cy="3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8" name="Line 242"/>
              <p:cNvSpPr>
                <a:spLocks noChangeShapeType="1"/>
              </p:cNvSpPr>
              <p:nvPr/>
            </p:nvSpPr>
            <p:spPr bwMode="auto">
              <a:xfrm flipV="1">
                <a:off x="3978" y="1761"/>
                <a:ext cx="14" cy="7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69" name="Line 243"/>
              <p:cNvSpPr>
                <a:spLocks noChangeShapeType="1"/>
              </p:cNvSpPr>
              <p:nvPr/>
            </p:nvSpPr>
            <p:spPr bwMode="auto">
              <a:xfrm flipV="1">
                <a:off x="3992" y="1721"/>
                <a:ext cx="7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0" name="Line 244"/>
              <p:cNvSpPr>
                <a:spLocks noChangeShapeType="1"/>
              </p:cNvSpPr>
              <p:nvPr/>
            </p:nvSpPr>
            <p:spPr bwMode="auto">
              <a:xfrm flipV="1">
                <a:off x="3999" y="1674"/>
                <a:ext cx="14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1" name="Line 245"/>
              <p:cNvSpPr>
                <a:spLocks noChangeShapeType="1"/>
              </p:cNvSpPr>
              <p:nvPr/>
            </p:nvSpPr>
            <p:spPr bwMode="auto">
              <a:xfrm flipV="1">
                <a:off x="4013" y="1618"/>
                <a:ext cx="14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2" name="Line 246"/>
              <p:cNvSpPr>
                <a:spLocks noChangeShapeType="1"/>
              </p:cNvSpPr>
              <p:nvPr/>
            </p:nvSpPr>
            <p:spPr bwMode="auto">
              <a:xfrm flipV="1">
                <a:off x="4027" y="1578"/>
                <a:ext cx="7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3" name="Line 247"/>
              <p:cNvSpPr>
                <a:spLocks noChangeShapeType="1"/>
              </p:cNvSpPr>
              <p:nvPr/>
            </p:nvSpPr>
            <p:spPr bwMode="auto">
              <a:xfrm flipV="1">
                <a:off x="4034" y="1539"/>
                <a:ext cx="14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4" name="Line 248"/>
              <p:cNvSpPr>
                <a:spLocks noChangeShapeType="1"/>
              </p:cNvSpPr>
              <p:nvPr/>
            </p:nvSpPr>
            <p:spPr bwMode="auto">
              <a:xfrm flipV="1">
                <a:off x="4048" y="1483"/>
                <a:ext cx="15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5" name="Line 249"/>
              <p:cNvSpPr>
                <a:spLocks noChangeShapeType="1"/>
              </p:cNvSpPr>
              <p:nvPr/>
            </p:nvSpPr>
            <p:spPr bwMode="auto">
              <a:xfrm flipV="1">
                <a:off x="4063" y="1436"/>
                <a:ext cx="14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6" name="Line 250"/>
              <p:cNvSpPr>
                <a:spLocks noChangeShapeType="1"/>
              </p:cNvSpPr>
              <p:nvPr/>
            </p:nvSpPr>
            <p:spPr bwMode="auto">
              <a:xfrm flipV="1">
                <a:off x="4077" y="1380"/>
                <a:ext cx="7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7" name="Line 251"/>
              <p:cNvSpPr>
                <a:spLocks noChangeShapeType="1"/>
              </p:cNvSpPr>
              <p:nvPr/>
            </p:nvSpPr>
            <p:spPr bwMode="auto">
              <a:xfrm flipV="1">
                <a:off x="4084" y="1332"/>
                <a:ext cx="14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8" name="Line 252"/>
              <p:cNvSpPr>
                <a:spLocks noChangeShapeType="1"/>
              </p:cNvSpPr>
              <p:nvPr/>
            </p:nvSpPr>
            <p:spPr bwMode="auto">
              <a:xfrm flipV="1">
                <a:off x="4098" y="1285"/>
                <a:ext cx="14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79" name="Line 253"/>
              <p:cNvSpPr>
                <a:spLocks noChangeShapeType="1"/>
              </p:cNvSpPr>
              <p:nvPr/>
            </p:nvSpPr>
            <p:spPr bwMode="auto">
              <a:xfrm flipV="1">
                <a:off x="4112" y="1245"/>
                <a:ext cx="7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0" name="Line 254"/>
              <p:cNvSpPr>
                <a:spLocks noChangeShapeType="1"/>
              </p:cNvSpPr>
              <p:nvPr/>
            </p:nvSpPr>
            <p:spPr bwMode="auto">
              <a:xfrm flipV="1">
                <a:off x="4119" y="1197"/>
                <a:ext cx="28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1" name="Line 255"/>
              <p:cNvSpPr>
                <a:spLocks noChangeShapeType="1"/>
              </p:cNvSpPr>
              <p:nvPr/>
            </p:nvSpPr>
            <p:spPr bwMode="auto">
              <a:xfrm flipV="1">
                <a:off x="4147" y="1150"/>
                <a:ext cx="21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2" name="Line 256"/>
              <p:cNvSpPr>
                <a:spLocks noChangeShapeType="1"/>
              </p:cNvSpPr>
              <p:nvPr/>
            </p:nvSpPr>
            <p:spPr bwMode="auto">
              <a:xfrm flipV="1">
                <a:off x="4168" y="1102"/>
                <a:ext cx="7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3" name="Line 257"/>
              <p:cNvSpPr>
                <a:spLocks noChangeShapeType="1"/>
              </p:cNvSpPr>
              <p:nvPr/>
            </p:nvSpPr>
            <p:spPr bwMode="auto">
              <a:xfrm flipV="1">
                <a:off x="4175" y="1070"/>
                <a:ext cx="15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4" name="Line 258"/>
              <p:cNvSpPr>
                <a:spLocks noChangeShapeType="1"/>
              </p:cNvSpPr>
              <p:nvPr/>
            </p:nvSpPr>
            <p:spPr bwMode="auto">
              <a:xfrm flipV="1">
                <a:off x="4190" y="1046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5" name="Line 259"/>
              <p:cNvSpPr>
                <a:spLocks noChangeShapeType="1"/>
              </p:cNvSpPr>
              <p:nvPr/>
            </p:nvSpPr>
            <p:spPr bwMode="auto">
              <a:xfrm flipV="1">
                <a:off x="4204" y="1031"/>
                <a:ext cx="14" cy="1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6" name="Line 260"/>
              <p:cNvSpPr>
                <a:spLocks noChangeShapeType="1"/>
              </p:cNvSpPr>
              <p:nvPr/>
            </p:nvSpPr>
            <p:spPr bwMode="auto">
              <a:xfrm flipV="1">
                <a:off x="4218" y="1023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7" name="Line 261"/>
              <p:cNvSpPr>
                <a:spLocks noChangeShapeType="1"/>
              </p:cNvSpPr>
              <p:nvPr/>
            </p:nvSpPr>
            <p:spPr bwMode="auto">
              <a:xfrm flipV="1">
                <a:off x="4232" y="1015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8" name="Line 262"/>
              <p:cNvSpPr>
                <a:spLocks noChangeShapeType="1"/>
              </p:cNvSpPr>
              <p:nvPr/>
            </p:nvSpPr>
            <p:spPr bwMode="auto">
              <a:xfrm flipV="1">
                <a:off x="4246" y="1007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89" name="Line 263"/>
              <p:cNvSpPr>
                <a:spLocks noChangeShapeType="1"/>
              </p:cNvSpPr>
              <p:nvPr/>
            </p:nvSpPr>
            <p:spPr bwMode="auto">
              <a:xfrm>
                <a:off x="4253" y="1007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0" name="Line 264"/>
              <p:cNvSpPr>
                <a:spLocks noChangeShapeType="1"/>
              </p:cNvSpPr>
              <p:nvPr/>
            </p:nvSpPr>
            <p:spPr bwMode="auto">
              <a:xfrm flipV="1">
                <a:off x="4267" y="999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1" name="Line 265"/>
              <p:cNvSpPr>
                <a:spLocks noChangeShapeType="1"/>
              </p:cNvSpPr>
              <p:nvPr/>
            </p:nvSpPr>
            <p:spPr bwMode="auto">
              <a:xfrm>
                <a:off x="4274" y="99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2" name="Line 266"/>
              <p:cNvSpPr>
                <a:spLocks noChangeShapeType="1"/>
              </p:cNvSpPr>
              <p:nvPr/>
            </p:nvSpPr>
            <p:spPr bwMode="auto">
              <a:xfrm>
                <a:off x="4288" y="99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3" name="Line 267"/>
              <p:cNvSpPr>
                <a:spLocks noChangeShapeType="1"/>
              </p:cNvSpPr>
              <p:nvPr/>
            </p:nvSpPr>
            <p:spPr bwMode="auto">
              <a:xfrm>
                <a:off x="4302" y="999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4" name="Line 268"/>
              <p:cNvSpPr>
                <a:spLocks noChangeShapeType="1"/>
              </p:cNvSpPr>
              <p:nvPr/>
            </p:nvSpPr>
            <p:spPr bwMode="auto">
              <a:xfrm>
                <a:off x="4309" y="999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5" name="Line 269"/>
              <p:cNvSpPr>
                <a:spLocks noChangeShapeType="1"/>
              </p:cNvSpPr>
              <p:nvPr/>
            </p:nvSpPr>
            <p:spPr bwMode="auto">
              <a:xfrm>
                <a:off x="4338" y="99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6" name="Line 270"/>
              <p:cNvSpPr>
                <a:spLocks noChangeShapeType="1"/>
              </p:cNvSpPr>
              <p:nvPr/>
            </p:nvSpPr>
            <p:spPr bwMode="auto">
              <a:xfrm>
                <a:off x="4352" y="999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7" name="Line 271"/>
              <p:cNvSpPr>
                <a:spLocks noChangeShapeType="1"/>
              </p:cNvSpPr>
              <p:nvPr/>
            </p:nvSpPr>
            <p:spPr bwMode="auto">
              <a:xfrm>
                <a:off x="4359" y="999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8" name="Line 272"/>
              <p:cNvSpPr>
                <a:spLocks noChangeShapeType="1"/>
              </p:cNvSpPr>
              <p:nvPr/>
            </p:nvSpPr>
            <p:spPr bwMode="auto">
              <a:xfrm>
                <a:off x="4387" y="999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99" name="Line 273"/>
              <p:cNvSpPr>
                <a:spLocks noChangeShapeType="1"/>
              </p:cNvSpPr>
              <p:nvPr/>
            </p:nvSpPr>
            <p:spPr bwMode="auto">
              <a:xfrm>
                <a:off x="4408" y="999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0" name="Line 274"/>
              <p:cNvSpPr>
                <a:spLocks noChangeShapeType="1"/>
              </p:cNvSpPr>
              <p:nvPr/>
            </p:nvSpPr>
            <p:spPr bwMode="auto">
              <a:xfrm>
                <a:off x="4422" y="999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1" name="Line 275"/>
              <p:cNvSpPr>
                <a:spLocks noChangeShapeType="1"/>
              </p:cNvSpPr>
              <p:nvPr/>
            </p:nvSpPr>
            <p:spPr bwMode="auto">
              <a:xfrm>
                <a:off x="4429" y="999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2" name="Line 276"/>
              <p:cNvSpPr>
                <a:spLocks noChangeShapeType="1"/>
              </p:cNvSpPr>
              <p:nvPr/>
            </p:nvSpPr>
            <p:spPr bwMode="auto">
              <a:xfrm>
                <a:off x="4458" y="999"/>
                <a:ext cx="3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3" name="Oval 277"/>
              <p:cNvSpPr>
                <a:spLocks noChangeArrowheads="1"/>
              </p:cNvSpPr>
              <p:nvPr/>
            </p:nvSpPr>
            <p:spPr bwMode="auto">
              <a:xfrm>
                <a:off x="2468" y="3254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4" name="Oval 278"/>
              <p:cNvSpPr>
                <a:spLocks noChangeArrowheads="1"/>
              </p:cNvSpPr>
              <p:nvPr/>
            </p:nvSpPr>
            <p:spPr bwMode="auto">
              <a:xfrm>
                <a:off x="2581" y="323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5" name="Oval 279"/>
              <p:cNvSpPr>
                <a:spLocks noChangeArrowheads="1"/>
              </p:cNvSpPr>
              <p:nvPr/>
            </p:nvSpPr>
            <p:spPr bwMode="auto">
              <a:xfrm>
                <a:off x="2658" y="320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6" name="Oval 280"/>
              <p:cNvSpPr>
                <a:spLocks noChangeArrowheads="1"/>
              </p:cNvSpPr>
              <p:nvPr/>
            </p:nvSpPr>
            <p:spPr bwMode="auto">
              <a:xfrm>
                <a:off x="2799" y="3111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7" name="Oval 281"/>
              <p:cNvSpPr>
                <a:spLocks noChangeArrowheads="1"/>
              </p:cNvSpPr>
              <p:nvPr/>
            </p:nvSpPr>
            <p:spPr bwMode="auto">
              <a:xfrm>
                <a:off x="2884" y="2944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8" name="Oval 282"/>
              <p:cNvSpPr>
                <a:spLocks noChangeArrowheads="1"/>
              </p:cNvSpPr>
              <p:nvPr/>
            </p:nvSpPr>
            <p:spPr bwMode="auto">
              <a:xfrm>
                <a:off x="2948" y="2738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09" name="Oval 283"/>
              <p:cNvSpPr>
                <a:spLocks noChangeArrowheads="1"/>
              </p:cNvSpPr>
              <p:nvPr/>
            </p:nvSpPr>
            <p:spPr bwMode="auto">
              <a:xfrm>
                <a:off x="2990" y="252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0" name="Oval 284"/>
              <p:cNvSpPr>
                <a:spLocks noChangeArrowheads="1"/>
              </p:cNvSpPr>
              <p:nvPr/>
            </p:nvSpPr>
            <p:spPr bwMode="auto">
              <a:xfrm>
                <a:off x="3032" y="231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1" name="Oval 285"/>
              <p:cNvSpPr>
                <a:spLocks noChangeArrowheads="1"/>
              </p:cNvSpPr>
              <p:nvPr/>
            </p:nvSpPr>
            <p:spPr bwMode="auto">
              <a:xfrm>
                <a:off x="3061" y="2142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2" name="Oval 286"/>
              <p:cNvSpPr>
                <a:spLocks noChangeArrowheads="1"/>
              </p:cNvSpPr>
              <p:nvPr/>
            </p:nvSpPr>
            <p:spPr bwMode="auto">
              <a:xfrm>
                <a:off x="3089" y="2007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3" name="Oval 287"/>
              <p:cNvSpPr>
                <a:spLocks noChangeArrowheads="1"/>
              </p:cNvSpPr>
              <p:nvPr/>
            </p:nvSpPr>
            <p:spPr bwMode="auto">
              <a:xfrm>
                <a:off x="3110" y="1928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4" name="Oval 288"/>
              <p:cNvSpPr>
                <a:spLocks noChangeArrowheads="1"/>
              </p:cNvSpPr>
              <p:nvPr/>
            </p:nvSpPr>
            <p:spPr bwMode="auto">
              <a:xfrm>
                <a:off x="3138" y="189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5" name="Oval 289"/>
              <p:cNvSpPr>
                <a:spLocks noChangeArrowheads="1"/>
              </p:cNvSpPr>
              <p:nvPr/>
            </p:nvSpPr>
            <p:spPr bwMode="auto">
              <a:xfrm>
                <a:off x="3152" y="1880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6" name="Oval 290"/>
              <p:cNvSpPr>
                <a:spLocks noChangeArrowheads="1"/>
              </p:cNvSpPr>
              <p:nvPr/>
            </p:nvSpPr>
            <p:spPr bwMode="auto">
              <a:xfrm>
                <a:off x="3173" y="1872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7" name="Oval 291"/>
              <p:cNvSpPr>
                <a:spLocks noChangeArrowheads="1"/>
              </p:cNvSpPr>
              <p:nvPr/>
            </p:nvSpPr>
            <p:spPr bwMode="auto">
              <a:xfrm>
                <a:off x="3188" y="1872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8" name="Oval 292"/>
              <p:cNvSpPr>
                <a:spLocks noChangeArrowheads="1"/>
              </p:cNvSpPr>
              <p:nvPr/>
            </p:nvSpPr>
            <p:spPr bwMode="auto">
              <a:xfrm>
                <a:off x="3209" y="1864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19" name="Oval 293"/>
              <p:cNvSpPr>
                <a:spLocks noChangeArrowheads="1"/>
              </p:cNvSpPr>
              <p:nvPr/>
            </p:nvSpPr>
            <p:spPr bwMode="auto">
              <a:xfrm>
                <a:off x="3230" y="185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0" name="Oval 294"/>
              <p:cNvSpPr>
                <a:spLocks noChangeArrowheads="1"/>
              </p:cNvSpPr>
              <p:nvPr/>
            </p:nvSpPr>
            <p:spPr bwMode="auto">
              <a:xfrm>
                <a:off x="3258" y="185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1" name="Oval 295"/>
              <p:cNvSpPr>
                <a:spLocks noChangeArrowheads="1"/>
              </p:cNvSpPr>
              <p:nvPr/>
            </p:nvSpPr>
            <p:spPr bwMode="auto">
              <a:xfrm>
                <a:off x="3279" y="185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2" name="Oval 296"/>
              <p:cNvSpPr>
                <a:spLocks noChangeArrowheads="1"/>
              </p:cNvSpPr>
              <p:nvPr/>
            </p:nvSpPr>
            <p:spPr bwMode="auto">
              <a:xfrm>
                <a:off x="3300" y="185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3" name="Oval 297"/>
              <p:cNvSpPr>
                <a:spLocks noChangeArrowheads="1"/>
              </p:cNvSpPr>
              <p:nvPr/>
            </p:nvSpPr>
            <p:spPr bwMode="auto">
              <a:xfrm>
                <a:off x="3315" y="185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4" name="Oval 298"/>
              <p:cNvSpPr>
                <a:spLocks noChangeArrowheads="1"/>
              </p:cNvSpPr>
              <p:nvPr/>
            </p:nvSpPr>
            <p:spPr bwMode="auto">
              <a:xfrm>
                <a:off x="3336" y="185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5" name="Oval 299"/>
              <p:cNvSpPr>
                <a:spLocks noChangeArrowheads="1"/>
              </p:cNvSpPr>
              <p:nvPr/>
            </p:nvSpPr>
            <p:spPr bwMode="auto">
              <a:xfrm>
                <a:off x="3350" y="184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6" name="Oval 300"/>
              <p:cNvSpPr>
                <a:spLocks noChangeArrowheads="1"/>
              </p:cNvSpPr>
              <p:nvPr/>
            </p:nvSpPr>
            <p:spPr bwMode="auto">
              <a:xfrm>
                <a:off x="3364" y="184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7" name="Oval 301"/>
              <p:cNvSpPr>
                <a:spLocks noChangeArrowheads="1"/>
              </p:cNvSpPr>
              <p:nvPr/>
            </p:nvSpPr>
            <p:spPr bwMode="auto">
              <a:xfrm>
                <a:off x="3378" y="184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8" name="Oval 302"/>
              <p:cNvSpPr>
                <a:spLocks noChangeArrowheads="1"/>
              </p:cNvSpPr>
              <p:nvPr/>
            </p:nvSpPr>
            <p:spPr bwMode="auto">
              <a:xfrm>
                <a:off x="3392" y="184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29" name="Oval 303"/>
              <p:cNvSpPr>
                <a:spLocks noChangeArrowheads="1"/>
              </p:cNvSpPr>
              <p:nvPr/>
            </p:nvSpPr>
            <p:spPr bwMode="auto">
              <a:xfrm>
                <a:off x="3399" y="184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0" name="Oval 304"/>
              <p:cNvSpPr>
                <a:spLocks noChangeArrowheads="1"/>
              </p:cNvSpPr>
              <p:nvPr/>
            </p:nvSpPr>
            <p:spPr bwMode="auto">
              <a:xfrm>
                <a:off x="3413" y="1833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1" name="Oval 305"/>
              <p:cNvSpPr>
                <a:spLocks noChangeArrowheads="1"/>
              </p:cNvSpPr>
              <p:nvPr/>
            </p:nvSpPr>
            <p:spPr bwMode="auto">
              <a:xfrm>
                <a:off x="3420" y="1833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2" name="Oval 306"/>
              <p:cNvSpPr>
                <a:spLocks noChangeArrowheads="1"/>
              </p:cNvSpPr>
              <p:nvPr/>
            </p:nvSpPr>
            <p:spPr bwMode="auto">
              <a:xfrm>
                <a:off x="3442" y="1825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3" name="Oval 307"/>
              <p:cNvSpPr>
                <a:spLocks noChangeArrowheads="1"/>
              </p:cNvSpPr>
              <p:nvPr/>
            </p:nvSpPr>
            <p:spPr bwMode="auto">
              <a:xfrm>
                <a:off x="3456" y="1817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4" name="Oval 308"/>
              <p:cNvSpPr>
                <a:spLocks noChangeArrowheads="1"/>
              </p:cNvSpPr>
              <p:nvPr/>
            </p:nvSpPr>
            <p:spPr bwMode="auto">
              <a:xfrm>
                <a:off x="3470" y="1817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5" name="Oval 309"/>
              <p:cNvSpPr>
                <a:spLocks noChangeArrowheads="1"/>
              </p:cNvSpPr>
              <p:nvPr/>
            </p:nvSpPr>
            <p:spPr bwMode="auto">
              <a:xfrm>
                <a:off x="3484" y="1817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6" name="Oval 310"/>
              <p:cNvSpPr>
                <a:spLocks noChangeArrowheads="1"/>
              </p:cNvSpPr>
              <p:nvPr/>
            </p:nvSpPr>
            <p:spPr bwMode="auto">
              <a:xfrm>
                <a:off x="3491" y="1809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7" name="Oval 311"/>
              <p:cNvSpPr>
                <a:spLocks noChangeArrowheads="1"/>
              </p:cNvSpPr>
              <p:nvPr/>
            </p:nvSpPr>
            <p:spPr bwMode="auto">
              <a:xfrm>
                <a:off x="3505" y="1809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8" name="Oval 312"/>
              <p:cNvSpPr>
                <a:spLocks noChangeArrowheads="1"/>
              </p:cNvSpPr>
              <p:nvPr/>
            </p:nvSpPr>
            <p:spPr bwMode="auto">
              <a:xfrm>
                <a:off x="3526" y="1809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39" name="Oval 313"/>
              <p:cNvSpPr>
                <a:spLocks noChangeArrowheads="1"/>
              </p:cNvSpPr>
              <p:nvPr/>
            </p:nvSpPr>
            <p:spPr bwMode="auto">
              <a:xfrm>
                <a:off x="3540" y="1809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0" name="Oval 314"/>
              <p:cNvSpPr>
                <a:spLocks noChangeArrowheads="1"/>
              </p:cNvSpPr>
              <p:nvPr/>
            </p:nvSpPr>
            <p:spPr bwMode="auto">
              <a:xfrm>
                <a:off x="3554" y="180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1" name="Oval 315"/>
              <p:cNvSpPr>
                <a:spLocks noChangeArrowheads="1"/>
              </p:cNvSpPr>
              <p:nvPr/>
            </p:nvSpPr>
            <p:spPr bwMode="auto">
              <a:xfrm>
                <a:off x="3569" y="1801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2" name="Oval 316"/>
              <p:cNvSpPr>
                <a:spLocks noChangeArrowheads="1"/>
              </p:cNvSpPr>
              <p:nvPr/>
            </p:nvSpPr>
            <p:spPr bwMode="auto">
              <a:xfrm>
                <a:off x="3583" y="1801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3" name="Oval 317"/>
              <p:cNvSpPr>
                <a:spLocks noChangeArrowheads="1"/>
              </p:cNvSpPr>
              <p:nvPr/>
            </p:nvSpPr>
            <p:spPr bwMode="auto">
              <a:xfrm>
                <a:off x="3590" y="1793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4" name="Oval 318"/>
              <p:cNvSpPr>
                <a:spLocks noChangeArrowheads="1"/>
              </p:cNvSpPr>
              <p:nvPr/>
            </p:nvSpPr>
            <p:spPr bwMode="auto">
              <a:xfrm>
                <a:off x="3611" y="1793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5" name="Oval 319"/>
              <p:cNvSpPr>
                <a:spLocks noChangeArrowheads="1"/>
              </p:cNvSpPr>
              <p:nvPr/>
            </p:nvSpPr>
            <p:spPr bwMode="auto">
              <a:xfrm>
                <a:off x="3632" y="1793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6" name="Oval 320"/>
              <p:cNvSpPr>
                <a:spLocks noChangeArrowheads="1"/>
              </p:cNvSpPr>
              <p:nvPr/>
            </p:nvSpPr>
            <p:spPr bwMode="auto">
              <a:xfrm>
                <a:off x="3653" y="1785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7" name="Oval 321"/>
              <p:cNvSpPr>
                <a:spLocks noChangeArrowheads="1"/>
              </p:cNvSpPr>
              <p:nvPr/>
            </p:nvSpPr>
            <p:spPr bwMode="auto">
              <a:xfrm>
                <a:off x="3667" y="1785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8" name="Oval 322"/>
              <p:cNvSpPr>
                <a:spLocks noChangeArrowheads="1"/>
              </p:cNvSpPr>
              <p:nvPr/>
            </p:nvSpPr>
            <p:spPr bwMode="auto">
              <a:xfrm>
                <a:off x="3681" y="1785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49" name="Oval 323"/>
              <p:cNvSpPr>
                <a:spLocks noChangeArrowheads="1"/>
              </p:cNvSpPr>
              <p:nvPr/>
            </p:nvSpPr>
            <p:spPr bwMode="auto">
              <a:xfrm>
                <a:off x="3696" y="1785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0" name="Oval 324"/>
              <p:cNvSpPr>
                <a:spLocks noChangeArrowheads="1"/>
              </p:cNvSpPr>
              <p:nvPr/>
            </p:nvSpPr>
            <p:spPr bwMode="auto">
              <a:xfrm>
                <a:off x="3710" y="1777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1" name="Oval 325"/>
              <p:cNvSpPr>
                <a:spLocks noChangeArrowheads="1"/>
              </p:cNvSpPr>
              <p:nvPr/>
            </p:nvSpPr>
            <p:spPr bwMode="auto">
              <a:xfrm>
                <a:off x="3724" y="1777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2" name="Oval 326"/>
              <p:cNvSpPr>
                <a:spLocks noChangeArrowheads="1"/>
              </p:cNvSpPr>
              <p:nvPr/>
            </p:nvSpPr>
            <p:spPr bwMode="auto">
              <a:xfrm>
                <a:off x="3738" y="1777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3" name="Oval 327"/>
              <p:cNvSpPr>
                <a:spLocks noChangeArrowheads="1"/>
              </p:cNvSpPr>
              <p:nvPr/>
            </p:nvSpPr>
            <p:spPr bwMode="auto">
              <a:xfrm>
                <a:off x="3745" y="1769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4" name="Oval 328"/>
              <p:cNvSpPr>
                <a:spLocks noChangeArrowheads="1"/>
              </p:cNvSpPr>
              <p:nvPr/>
            </p:nvSpPr>
            <p:spPr bwMode="auto">
              <a:xfrm>
                <a:off x="3759" y="1761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5" name="Oval 329"/>
              <p:cNvSpPr>
                <a:spLocks noChangeArrowheads="1"/>
              </p:cNvSpPr>
              <p:nvPr/>
            </p:nvSpPr>
            <p:spPr bwMode="auto">
              <a:xfrm>
                <a:off x="3766" y="1761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6" name="Oval 330"/>
              <p:cNvSpPr>
                <a:spLocks noChangeArrowheads="1"/>
              </p:cNvSpPr>
              <p:nvPr/>
            </p:nvSpPr>
            <p:spPr bwMode="auto">
              <a:xfrm>
                <a:off x="3780" y="1753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7" name="Oval 331"/>
              <p:cNvSpPr>
                <a:spLocks noChangeArrowheads="1"/>
              </p:cNvSpPr>
              <p:nvPr/>
            </p:nvSpPr>
            <p:spPr bwMode="auto">
              <a:xfrm>
                <a:off x="3787" y="173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8" name="Oval 332"/>
              <p:cNvSpPr>
                <a:spLocks noChangeArrowheads="1"/>
              </p:cNvSpPr>
              <p:nvPr/>
            </p:nvSpPr>
            <p:spPr bwMode="auto">
              <a:xfrm>
                <a:off x="3801" y="1721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59" name="Oval 333"/>
              <p:cNvSpPr>
                <a:spLocks noChangeArrowheads="1"/>
              </p:cNvSpPr>
              <p:nvPr/>
            </p:nvSpPr>
            <p:spPr bwMode="auto">
              <a:xfrm>
                <a:off x="3830" y="1690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0" name="Oval 334"/>
              <p:cNvSpPr>
                <a:spLocks noChangeArrowheads="1"/>
              </p:cNvSpPr>
              <p:nvPr/>
            </p:nvSpPr>
            <p:spPr bwMode="auto">
              <a:xfrm>
                <a:off x="3844" y="1666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1" name="Oval 335"/>
              <p:cNvSpPr>
                <a:spLocks noChangeArrowheads="1"/>
              </p:cNvSpPr>
              <p:nvPr/>
            </p:nvSpPr>
            <p:spPr bwMode="auto">
              <a:xfrm>
                <a:off x="3858" y="1642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2" name="Oval 336"/>
              <p:cNvSpPr>
                <a:spLocks noChangeArrowheads="1"/>
              </p:cNvSpPr>
              <p:nvPr/>
            </p:nvSpPr>
            <p:spPr bwMode="auto">
              <a:xfrm>
                <a:off x="3865" y="161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3" name="Oval 337"/>
              <p:cNvSpPr>
                <a:spLocks noChangeArrowheads="1"/>
              </p:cNvSpPr>
              <p:nvPr/>
            </p:nvSpPr>
            <p:spPr bwMode="auto">
              <a:xfrm>
                <a:off x="3879" y="1594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4" name="Oval 338"/>
              <p:cNvSpPr>
                <a:spLocks noChangeArrowheads="1"/>
              </p:cNvSpPr>
              <p:nvPr/>
            </p:nvSpPr>
            <p:spPr bwMode="auto">
              <a:xfrm>
                <a:off x="3893" y="157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5" name="Oval 339"/>
              <p:cNvSpPr>
                <a:spLocks noChangeArrowheads="1"/>
              </p:cNvSpPr>
              <p:nvPr/>
            </p:nvSpPr>
            <p:spPr bwMode="auto">
              <a:xfrm>
                <a:off x="3900" y="1547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6" name="Oval 340"/>
              <p:cNvSpPr>
                <a:spLocks noChangeArrowheads="1"/>
              </p:cNvSpPr>
              <p:nvPr/>
            </p:nvSpPr>
            <p:spPr bwMode="auto">
              <a:xfrm>
                <a:off x="3914" y="150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7" name="Oval 341"/>
              <p:cNvSpPr>
                <a:spLocks noChangeArrowheads="1"/>
              </p:cNvSpPr>
              <p:nvPr/>
            </p:nvSpPr>
            <p:spPr bwMode="auto">
              <a:xfrm>
                <a:off x="3928" y="1483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8" name="Oval 342"/>
              <p:cNvSpPr>
                <a:spLocks noChangeArrowheads="1"/>
              </p:cNvSpPr>
              <p:nvPr/>
            </p:nvSpPr>
            <p:spPr bwMode="auto">
              <a:xfrm>
                <a:off x="3950" y="1428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69" name="Oval 343"/>
              <p:cNvSpPr>
                <a:spLocks noChangeArrowheads="1"/>
              </p:cNvSpPr>
              <p:nvPr/>
            </p:nvSpPr>
            <p:spPr bwMode="auto">
              <a:xfrm>
                <a:off x="3964" y="138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0" name="Oval 344"/>
              <p:cNvSpPr>
                <a:spLocks noChangeArrowheads="1"/>
              </p:cNvSpPr>
              <p:nvPr/>
            </p:nvSpPr>
            <p:spPr bwMode="auto">
              <a:xfrm>
                <a:off x="3971" y="134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1" name="Oval 345"/>
              <p:cNvSpPr>
                <a:spLocks noChangeArrowheads="1"/>
              </p:cNvSpPr>
              <p:nvPr/>
            </p:nvSpPr>
            <p:spPr bwMode="auto">
              <a:xfrm>
                <a:off x="3985" y="1301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2" name="Oval 346"/>
              <p:cNvSpPr>
                <a:spLocks noChangeArrowheads="1"/>
              </p:cNvSpPr>
              <p:nvPr/>
            </p:nvSpPr>
            <p:spPr bwMode="auto">
              <a:xfrm>
                <a:off x="3999" y="1261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3" name="Oval 347"/>
              <p:cNvSpPr>
                <a:spLocks noChangeArrowheads="1"/>
              </p:cNvSpPr>
              <p:nvPr/>
            </p:nvSpPr>
            <p:spPr bwMode="auto">
              <a:xfrm>
                <a:off x="4006" y="1229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4" name="Oval 348"/>
              <p:cNvSpPr>
                <a:spLocks noChangeArrowheads="1"/>
              </p:cNvSpPr>
              <p:nvPr/>
            </p:nvSpPr>
            <p:spPr bwMode="auto">
              <a:xfrm>
                <a:off x="4020" y="1174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5" name="Oval 349"/>
              <p:cNvSpPr>
                <a:spLocks noChangeArrowheads="1"/>
              </p:cNvSpPr>
              <p:nvPr/>
            </p:nvSpPr>
            <p:spPr bwMode="auto">
              <a:xfrm>
                <a:off x="4034" y="1134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6" name="Oval 350"/>
              <p:cNvSpPr>
                <a:spLocks noChangeArrowheads="1"/>
              </p:cNvSpPr>
              <p:nvPr/>
            </p:nvSpPr>
            <p:spPr bwMode="auto">
              <a:xfrm>
                <a:off x="4048" y="1094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7" name="Oval 351"/>
              <p:cNvSpPr>
                <a:spLocks noChangeArrowheads="1"/>
              </p:cNvSpPr>
              <p:nvPr/>
            </p:nvSpPr>
            <p:spPr bwMode="auto">
              <a:xfrm>
                <a:off x="4055" y="1062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8" name="Oval 352"/>
              <p:cNvSpPr>
                <a:spLocks noChangeArrowheads="1"/>
              </p:cNvSpPr>
              <p:nvPr/>
            </p:nvSpPr>
            <p:spPr bwMode="auto">
              <a:xfrm>
                <a:off x="4070" y="1031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79" name="Oval 353"/>
              <p:cNvSpPr>
                <a:spLocks noChangeArrowheads="1"/>
              </p:cNvSpPr>
              <p:nvPr/>
            </p:nvSpPr>
            <p:spPr bwMode="auto">
              <a:xfrm>
                <a:off x="4084" y="1015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0" name="Oval 354"/>
              <p:cNvSpPr>
                <a:spLocks noChangeArrowheads="1"/>
              </p:cNvSpPr>
              <p:nvPr/>
            </p:nvSpPr>
            <p:spPr bwMode="auto">
              <a:xfrm>
                <a:off x="4091" y="1007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1" name="Oval 355"/>
              <p:cNvSpPr>
                <a:spLocks noChangeArrowheads="1"/>
              </p:cNvSpPr>
              <p:nvPr/>
            </p:nvSpPr>
            <p:spPr bwMode="auto">
              <a:xfrm>
                <a:off x="4119" y="991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2" name="Oval 356"/>
              <p:cNvSpPr>
                <a:spLocks noChangeArrowheads="1"/>
              </p:cNvSpPr>
              <p:nvPr/>
            </p:nvSpPr>
            <p:spPr bwMode="auto">
              <a:xfrm>
                <a:off x="4140" y="99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3" name="Oval 357"/>
              <p:cNvSpPr>
                <a:spLocks noChangeArrowheads="1"/>
              </p:cNvSpPr>
              <p:nvPr/>
            </p:nvSpPr>
            <p:spPr bwMode="auto">
              <a:xfrm>
                <a:off x="4147" y="99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4" name="Oval 358"/>
              <p:cNvSpPr>
                <a:spLocks noChangeArrowheads="1"/>
              </p:cNvSpPr>
              <p:nvPr/>
            </p:nvSpPr>
            <p:spPr bwMode="auto">
              <a:xfrm>
                <a:off x="4161" y="99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5" name="Oval 359"/>
              <p:cNvSpPr>
                <a:spLocks noChangeArrowheads="1"/>
              </p:cNvSpPr>
              <p:nvPr/>
            </p:nvSpPr>
            <p:spPr bwMode="auto">
              <a:xfrm>
                <a:off x="4175" y="99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6" name="Oval 360"/>
              <p:cNvSpPr>
                <a:spLocks noChangeArrowheads="1"/>
              </p:cNvSpPr>
              <p:nvPr/>
            </p:nvSpPr>
            <p:spPr bwMode="auto">
              <a:xfrm>
                <a:off x="4190" y="98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7" name="Oval 361"/>
              <p:cNvSpPr>
                <a:spLocks noChangeArrowheads="1"/>
              </p:cNvSpPr>
              <p:nvPr/>
            </p:nvSpPr>
            <p:spPr bwMode="auto">
              <a:xfrm>
                <a:off x="4204" y="98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8" name="Oval 362"/>
              <p:cNvSpPr>
                <a:spLocks noChangeArrowheads="1"/>
              </p:cNvSpPr>
              <p:nvPr/>
            </p:nvSpPr>
            <p:spPr bwMode="auto">
              <a:xfrm>
                <a:off x="4218" y="98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89" name="Oval 363"/>
              <p:cNvSpPr>
                <a:spLocks noChangeArrowheads="1"/>
              </p:cNvSpPr>
              <p:nvPr/>
            </p:nvSpPr>
            <p:spPr bwMode="auto">
              <a:xfrm>
                <a:off x="4225" y="98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0" name="Oval 364"/>
              <p:cNvSpPr>
                <a:spLocks noChangeArrowheads="1"/>
              </p:cNvSpPr>
              <p:nvPr/>
            </p:nvSpPr>
            <p:spPr bwMode="auto">
              <a:xfrm>
                <a:off x="4239" y="98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1" name="Oval 365"/>
              <p:cNvSpPr>
                <a:spLocks noChangeArrowheads="1"/>
              </p:cNvSpPr>
              <p:nvPr/>
            </p:nvSpPr>
            <p:spPr bwMode="auto">
              <a:xfrm>
                <a:off x="4246" y="98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2" name="Oval 366"/>
              <p:cNvSpPr>
                <a:spLocks noChangeArrowheads="1"/>
              </p:cNvSpPr>
              <p:nvPr/>
            </p:nvSpPr>
            <p:spPr bwMode="auto">
              <a:xfrm>
                <a:off x="4260" y="983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3" name="Oval 367"/>
              <p:cNvSpPr>
                <a:spLocks noChangeArrowheads="1"/>
              </p:cNvSpPr>
              <p:nvPr/>
            </p:nvSpPr>
            <p:spPr bwMode="auto">
              <a:xfrm>
                <a:off x="4274" y="975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4" name="Oval 368"/>
              <p:cNvSpPr>
                <a:spLocks noChangeArrowheads="1"/>
              </p:cNvSpPr>
              <p:nvPr/>
            </p:nvSpPr>
            <p:spPr bwMode="auto">
              <a:xfrm>
                <a:off x="4281" y="975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5" name="Oval 369"/>
              <p:cNvSpPr>
                <a:spLocks noChangeArrowheads="1"/>
              </p:cNvSpPr>
              <p:nvPr/>
            </p:nvSpPr>
            <p:spPr bwMode="auto">
              <a:xfrm>
                <a:off x="4309" y="975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6" name="Oval 370"/>
              <p:cNvSpPr>
                <a:spLocks noChangeArrowheads="1"/>
              </p:cNvSpPr>
              <p:nvPr/>
            </p:nvSpPr>
            <p:spPr bwMode="auto">
              <a:xfrm>
                <a:off x="4324" y="975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7" name="Oval 371"/>
              <p:cNvSpPr>
                <a:spLocks noChangeArrowheads="1"/>
              </p:cNvSpPr>
              <p:nvPr/>
            </p:nvSpPr>
            <p:spPr bwMode="auto">
              <a:xfrm>
                <a:off x="4331" y="975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8" name="Oval 372"/>
              <p:cNvSpPr>
                <a:spLocks noChangeArrowheads="1"/>
              </p:cNvSpPr>
              <p:nvPr/>
            </p:nvSpPr>
            <p:spPr bwMode="auto">
              <a:xfrm>
                <a:off x="4359" y="975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999" name="Oval 373"/>
              <p:cNvSpPr>
                <a:spLocks noChangeArrowheads="1"/>
              </p:cNvSpPr>
              <p:nvPr/>
            </p:nvSpPr>
            <p:spPr bwMode="auto">
              <a:xfrm>
                <a:off x="4380" y="975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0" name="Oval 374"/>
              <p:cNvSpPr>
                <a:spLocks noChangeArrowheads="1"/>
              </p:cNvSpPr>
              <p:nvPr/>
            </p:nvSpPr>
            <p:spPr bwMode="auto">
              <a:xfrm>
                <a:off x="4394" y="96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1" name="Oval 375"/>
              <p:cNvSpPr>
                <a:spLocks noChangeArrowheads="1"/>
              </p:cNvSpPr>
              <p:nvPr/>
            </p:nvSpPr>
            <p:spPr bwMode="auto">
              <a:xfrm>
                <a:off x="4401" y="96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2" name="Oval 376"/>
              <p:cNvSpPr>
                <a:spLocks noChangeArrowheads="1"/>
              </p:cNvSpPr>
              <p:nvPr/>
            </p:nvSpPr>
            <p:spPr bwMode="auto">
              <a:xfrm>
                <a:off x="4429" y="96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3" name="Oval 377"/>
              <p:cNvSpPr>
                <a:spLocks noChangeArrowheads="1"/>
              </p:cNvSpPr>
              <p:nvPr/>
            </p:nvSpPr>
            <p:spPr bwMode="auto">
              <a:xfrm>
                <a:off x="4465" y="967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4" name="Rectangle 378"/>
              <p:cNvSpPr>
                <a:spLocks noChangeArrowheads="1"/>
              </p:cNvSpPr>
              <p:nvPr/>
            </p:nvSpPr>
            <p:spPr bwMode="auto">
              <a:xfrm>
                <a:off x="2475" y="3262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5" name="Rectangle 379"/>
              <p:cNvSpPr>
                <a:spLocks noChangeArrowheads="1"/>
              </p:cNvSpPr>
              <p:nvPr/>
            </p:nvSpPr>
            <p:spPr bwMode="auto">
              <a:xfrm>
                <a:off x="2588" y="3254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6" name="Rectangle 380"/>
              <p:cNvSpPr>
                <a:spLocks noChangeArrowheads="1"/>
              </p:cNvSpPr>
              <p:nvPr/>
            </p:nvSpPr>
            <p:spPr bwMode="auto">
              <a:xfrm>
                <a:off x="2665" y="3238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7" name="Rectangle 381"/>
              <p:cNvSpPr>
                <a:spLocks noChangeArrowheads="1"/>
              </p:cNvSpPr>
              <p:nvPr/>
            </p:nvSpPr>
            <p:spPr bwMode="auto">
              <a:xfrm>
                <a:off x="2807" y="3222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8" name="Rectangle 382"/>
              <p:cNvSpPr>
                <a:spLocks noChangeArrowheads="1"/>
              </p:cNvSpPr>
              <p:nvPr/>
            </p:nvSpPr>
            <p:spPr bwMode="auto">
              <a:xfrm>
                <a:off x="2891" y="3159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09" name="Rectangle 383"/>
              <p:cNvSpPr>
                <a:spLocks noChangeArrowheads="1"/>
              </p:cNvSpPr>
              <p:nvPr/>
            </p:nvSpPr>
            <p:spPr bwMode="auto">
              <a:xfrm>
                <a:off x="2955" y="308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0" name="Rectangle 384"/>
              <p:cNvSpPr>
                <a:spLocks noChangeArrowheads="1"/>
              </p:cNvSpPr>
              <p:nvPr/>
            </p:nvSpPr>
            <p:spPr bwMode="auto">
              <a:xfrm>
                <a:off x="2997" y="3008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1" name="Rectangle 385"/>
              <p:cNvSpPr>
                <a:spLocks noChangeArrowheads="1"/>
              </p:cNvSpPr>
              <p:nvPr/>
            </p:nvSpPr>
            <p:spPr bwMode="auto">
              <a:xfrm>
                <a:off x="3039" y="2936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2" name="Rectangle 386"/>
              <p:cNvSpPr>
                <a:spLocks noChangeArrowheads="1"/>
              </p:cNvSpPr>
              <p:nvPr/>
            </p:nvSpPr>
            <p:spPr bwMode="auto">
              <a:xfrm>
                <a:off x="3068" y="2849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3" name="Rectangle 387"/>
              <p:cNvSpPr>
                <a:spLocks noChangeArrowheads="1"/>
              </p:cNvSpPr>
              <p:nvPr/>
            </p:nvSpPr>
            <p:spPr bwMode="auto">
              <a:xfrm>
                <a:off x="3096" y="2754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4" name="Rectangle 388"/>
              <p:cNvSpPr>
                <a:spLocks noChangeArrowheads="1"/>
              </p:cNvSpPr>
              <p:nvPr/>
            </p:nvSpPr>
            <p:spPr bwMode="auto">
              <a:xfrm>
                <a:off x="3117" y="2651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5" name="Rectangle 389"/>
              <p:cNvSpPr>
                <a:spLocks noChangeArrowheads="1"/>
              </p:cNvSpPr>
              <p:nvPr/>
            </p:nvSpPr>
            <p:spPr bwMode="auto">
              <a:xfrm>
                <a:off x="3145" y="255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6" name="Rectangle 390"/>
              <p:cNvSpPr>
                <a:spLocks noChangeArrowheads="1"/>
              </p:cNvSpPr>
              <p:nvPr/>
            </p:nvSpPr>
            <p:spPr bwMode="auto">
              <a:xfrm>
                <a:off x="3159" y="2468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7" name="Rectangle 391"/>
              <p:cNvSpPr>
                <a:spLocks noChangeArrowheads="1"/>
              </p:cNvSpPr>
              <p:nvPr/>
            </p:nvSpPr>
            <p:spPr bwMode="auto">
              <a:xfrm>
                <a:off x="3181" y="2396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8" name="Rectangle 392"/>
              <p:cNvSpPr>
                <a:spLocks noChangeArrowheads="1"/>
              </p:cNvSpPr>
              <p:nvPr/>
            </p:nvSpPr>
            <p:spPr bwMode="auto">
              <a:xfrm>
                <a:off x="3195" y="233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19" name="Rectangle 393"/>
              <p:cNvSpPr>
                <a:spLocks noChangeArrowheads="1"/>
              </p:cNvSpPr>
              <p:nvPr/>
            </p:nvSpPr>
            <p:spPr bwMode="auto">
              <a:xfrm>
                <a:off x="3216" y="228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0" name="Rectangle 394"/>
              <p:cNvSpPr>
                <a:spLocks noChangeArrowheads="1"/>
              </p:cNvSpPr>
              <p:nvPr/>
            </p:nvSpPr>
            <p:spPr bwMode="auto">
              <a:xfrm>
                <a:off x="3237" y="2238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1" name="Rectangle 395"/>
              <p:cNvSpPr>
                <a:spLocks noChangeArrowheads="1"/>
              </p:cNvSpPr>
              <p:nvPr/>
            </p:nvSpPr>
            <p:spPr bwMode="auto">
              <a:xfrm>
                <a:off x="3265" y="2174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2" name="Rectangle 396"/>
              <p:cNvSpPr>
                <a:spLocks noChangeArrowheads="1"/>
              </p:cNvSpPr>
              <p:nvPr/>
            </p:nvSpPr>
            <p:spPr bwMode="auto">
              <a:xfrm>
                <a:off x="3286" y="2134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3" name="Rectangle 397"/>
              <p:cNvSpPr>
                <a:spLocks noChangeArrowheads="1"/>
              </p:cNvSpPr>
              <p:nvPr/>
            </p:nvSpPr>
            <p:spPr bwMode="auto">
              <a:xfrm>
                <a:off x="3308" y="2103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4" name="Rectangle 398"/>
              <p:cNvSpPr>
                <a:spLocks noChangeArrowheads="1"/>
              </p:cNvSpPr>
              <p:nvPr/>
            </p:nvSpPr>
            <p:spPr bwMode="auto">
              <a:xfrm>
                <a:off x="3322" y="2095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5" name="Rectangle 399"/>
              <p:cNvSpPr>
                <a:spLocks noChangeArrowheads="1"/>
              </p:cNvSpPr>
              <p:nvPr/>
            </p:nvSpPr>
            <p:spPr bwMode="auto">
              <a:xfrm>
                <a:off x="3343" y="2087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6" name="Rectangle 400"/>
              <p:cNvSpPr>
                <a:spLocks noChangeArrowheads="1"/>
              </p:cNvSpPr>
              <p:nvPr/>
            </p:nvSpPr>
            <p:spPr bwMode="auto">
              <a:xfrm>
                <a:off x="3357" y="2087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7" name="Rectangle 401"/>
              <p:cNvSpPr>
                <a:spLocks noChangeArrowheads="1"/>
              </p:cNvSpPr>
              <p:nvPr/>
            </p:nvSpPr>
            <p:spPr bwMode="auto">
              <a:xfrm>
                <a:off x="3371" y="2087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8" name="Rectangle 402"/>
              <p:cNvSpPr>
                <a:spLocks noChangeArrowheads="1"/>
              </p:cNvSpPr>
              <p:nvPr/>
            </p:nvSpPr>
            <p:spPr bwMode="auto">
              <a:xfrm>
                <a:off x="3385" y="2087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29" name="Rectangle 403"/>
              <p:cNvSpPr>
                <a:spLocks noChangeArrowheads="1"/>
              </p:cNvSpPr>
              <p:nvPr/>
            </p:nvSpPr>
            <p:spPr bwMode="auto">
              <a:xfrm>
                <a:off x="3399" y="2079"/>
                <a:ext cx="36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0" name="Rectangle 404"/>
              <p:cNvSpPr>
                <a:spLocks noChangeArrowheads="1"/>
              </p:cNvSpPr>
              <p:nvPr/>
            </p:nvSpPr>
            <p:spPr bwMode="auto">
              <a:xfrm>
                <a:off x="3406" y="2079"/>
                <a:ext cx="36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5031" name="Rectangle 405"/>
              <p:cNvSpPr>
                <a:spLocks noChangeArrowheads="1"/>
              </p:cNvSpPr>
              <p:nvPr/>
            </p:nvSpPr>
            <p:spPr bwMode="auto">
              <a:xfrm>
                <a:off x="3420" y="2079"/>
                <a:ext cx="36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2207" y="975"/>
              <a:ext cx="2392" cy="2311"/>
              <a:chOff x="2207" y="975"/>
              <a:chExt cx="2392" cy="2311"/>
            </a:xfrm>
            <a:grpFill/>
          </p:grpSpPr>
          <p:sp>
            <p:nvSpPr>
              <p:cNvPr id="54632" name="Rectangle 407"/>
              <p:cNvSpPr>
                <a:spLocks noChangeArrowheads="1"/>
              </p:cNvSpPr>
              <p:nvPr/>
            </p:nvSpPr>
            <p:spPr bwMode="auto">
              <a:xfrm>
                <a:off x="3427" y="2079"/>
                <a:ext cx="36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3" name="Rectangle 408"/>
              <p:cNvSpPr>
                <a:spLocks noChangeArrowheads="1"/>
              </p:cNvSpPr>
              <p:nvPr/>
            </p:nvSpPr>
            <p:spPr bwMode="auto">
              <a:xfrm>
                <a:off x="3449" y="2079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4" name="Rectangle 409"/>
              <p:cNvSpPr>
                <a:spLocks noChangeArrowheads="1"/>
              </p:cNvSpPr>
              <p:nvPr/>
            </p:nvSpPr>
            <p:spPr bwMode="auto">
              <a:xfrm>
                <a:off x="3463" y="2071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5" name="Rectangle 410"/>
              <p:cNvSpPr>
                <a:spLocks noChangeArrowheads="1"/>
              </p:cNvSpPr>
              <p:nvPr/>
            </p:nvSpPr>
            <p:spPr bwMode="auto">
              <a:xfrm>
                <a:off x="3477" y="2071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6" name="Rectangle 411"/>
              <p:cNvSpPr>
                <a:spLocks noChangeArrowheads="1"/>
              </p:cNvSpPr>
              <p:nvPr/>
            </p:nvSpPr>
            <p:spPr bwMode="auto">
              <a:xfrm>
                <a:off x="3491" y="206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7" name="Rectangle 412"/>
              <p:cNvSpPr>
                <a:spLocks noChangeArrowheads="1"/>
              </p:cNvSpPr>
              <p:nvPr/>
            </p:nvSpPr>
            <p:spPr bwMode="auto">
              <a:xfrm>
                <a:off x="3498" y="206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8" name="Rectangle 413"/>
              <p:cNvSpPr>
                <a:spLocks noChangeArrowheads="1"/>
              </p:cNvSpPr>
              <p:nvPr/>
            </p:nvSpPr>
            <p:spPr bwMode="auto">
              <a:xfrm>
                <a:off x="3512" y="206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9" name="Rectangle 414"/>
              <p:cNvSpPr>
                <a:spLocks noChangeArrowheads="1"/>
              </p:cNvSpPr>
              <p:nvPr/>
            </p:nvSpPr>
            <p:spPr bwMode="auto">
              <a:xfrm>
                <a:off x="3533" y="205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0" name="Rectangle 415"/>
              <p:cNvSpPr>
                <a:spLocks noChangeArrowheads="1"/>
              </p:cNvSpPr>
              <p:nvPr/>
            </p:nvSpPr>
            <p:spPr bwMode="auto">
              <a:xfrm>
                <a:off x="3547" y="205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1" name="Rectangle 416"/>
              <p:cNvSpPr>
                <a:spLocks noChangeArrowheads="1"/>
              </p:cNvSpPr>
              <p:nvPr/>
            </p:nvSpPr>
            <p:spPr bwMode="auto">
              <a:xfrm>
                <a:off x="3562" y="205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2" name="Rectangle 417"/>
              <p:cNvSpPr>
                <a:spLocks noChangeArrowheads="1"/>
              </p:cNvSpPr>
              <p:nvPr/>
            </p:nvSpPr>
            <p:spPr bwMode="auto">
              <a:xfrm>
                <a:off x="3576" y="204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3" name="Rectangle 418"/>
              <p:cNvSpPr>
                <a:spLocks noChangeArrowheads="1"/>
              </p:cNvSpPr>
              <p:nvPr/>
            </p:nvSpPr>
            <p:spPr bwMode="auto">
              <a:xfrm>
                <a:off x="3590" y="204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4" name="Rectangle 419"/>
              <p:cNvSpPr>
                <a:spLocks noChangeArrowheads="1"/>
              </p:cNvSpPr>
              <p:nvPr/>
            </p:nvSpPr>
            <p:spPr bwMode="auto">
              <a:xfrm>
                <a:off x="3597" y="204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5" name="Rectangle 420"/>
              <p:cNvSpPr>
                <a:spLocks noChangeArrowheads="1"/>
              </p:cNvSpPr>
              <p:nvPr/>
            </p:nvSpPr>
            <p:spPr bwMode="auto">
              <a:xfrm>
                <a:off x="3618" y="204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6" name="Rectangle 421"/>
              <p:cNvSpPr>
                <a:spLocks noChangeArrowheads="1"/>
              </p:cNvSpPr>
              <p:nvPr/>
            </p:nvSpPr>
            <p:spPr bwMode="auto">
              <a:xfrm>
                <a:off x="3639" y="204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7" name="Rectangle 422"/>
              <p:cNvSpPr>
                <a:spLocks noChangeArrowheads="1"/>
              </p:cNvSpPr>
              <p:nvPr/>
            </p:nvSpPr>
            <p:spPr bwMode="auto">
              <a:xfrm>
                <a:off x="3660" y="2039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8" name="Rectangle 423"/>
              <p:cNvSpPr>
                <a:spLocks noChangeArrowheads="1"/>
              </p:cNvSpPr>
              <p:nvPr/>
            </p:nvSpPr>
            <p:spPr bwMode="auto">
              <a:xfrm>
                <a:off x="3674" y="2039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49" name="Rectangle 424"/>
              <p:cNvSpPr>
                <a:spLocks noChangeArrowheads="1"/>
              </p:cNvSpPr>
              <p:nvPr/>
            </p:nvSpPr>
            <p:spPr bwMode="auto">
              <a:xfrm>
                <a:off x="3689" y="2031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0" name="Rectangle 425"/>
              <p:cNvSpPr>
                <a:spLocks noChangeArrowheads="1"/>
              </p:cNvSpPr>
              <p:nvPr/>
            </p:nvSpPr>
            <p:spPr bwMode="auto">
              <a:xfrm>
                <a:off x="3703" y="202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1" name="Rectangle 426"/>
              <p:cNvSpPr>
                <a:spLocks noChangeArrowheads="1"/>
              </p:cNvSpPr>
              <p:nvPr/>
            </p:nvSpPr>
            <p:spPr bwMode="auto">
              <a:xfrm>
                <a:off x="3717" y="201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2" name="Rectangle 427"/>
              <p:cNvSpPr>
                <a:spLocks noChangeArrowheads="1"/>
              </p:cNvSpPr>
              <p:nvPr/>
            </p:nvSpPr>
            <p:spPr bwMode="auto">
              <a:xfrm>
                <a:off x="3731" y="201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3" name="Rectangle 428"/>
              <p:cNvSpPr>
                <a:spLocks noChangeArrowheads="1"/>
              </p:cNvSpPr>
              <p:nvPr/>
            </p:nvSpPr>
            <p:spPr bwMode="auto">
              <a:xfrm>
                <a:off x="3745" y="200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4" name="Rectangle 429"/>
              <p:cNvSpPr>
                <a:spLocks noChangeArrowheads="1"/>
              </p:cNvSpPr>
              <p:nvPr/>
            </p:nvSpPr>
            <p:spPr bwMode="auto">
              <a:xfrm>
                <a:off x="3752" y="200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5" name="Rectangle 430"/>
              <p:cNvSpPr>
                <a:spLocks noChangeArrowheads="1"/>
              </p:cNvSpPr>
              <p:nvPr/>
            </p:nvSpPr>
            <p:spPr bwMode="auto">
              <a:xfrm>
                <a:off x="3766" y="1999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6" name="Rectangle 431"/>
              <p:cNvSpPr>
                <a:spLocks noChangeArrowheads="1"/>
              </p:cNvSpPr>
              <p:nvPr/>
            </p:nvSpPr>
            <p:spPr bwMode="auto">
              <a:xfrm>
                <a:off x="3773" y="1999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7" name="Rectangle 432"/>
              <p:cNvSpPr>
                <a:spLocks noChangeArrowheads="1"/>
              </p:cNvSpPr>
              <p:nvPr/>
            </p:nvSpPr>
            <p:spPr bwMode="auto">
              <a:xfrm>
                <a:off x="3787" y="1991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8" name="Rectangle 433"/>
              <p:cNvSpPr>
                <a:spLocks noChangeArrowheads="1"/>
              </p:cNvSpPr>
              <p:nvPr/>
            </p:nvSpPr>
            <p:spPr bwMode="auto">
              <a:xfrm>
                <a:off x="3794" y="1991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59" name="Rectangle 434"/>
              <p:cNvSpPr>
                <a:spLocks noChangeArrowheads="1"/>
              </p:cNvSpPr>
              <p:nvPr/>
            </p:nvSpPr>
            <p:spPr bwMode="auto">
              <a:xfrm>
                <a:off x="3809" y="198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0" name="Rectangle 435"/>
              <p:cNvSpPr>
                <a:spLocks noChangeArrowheads="1"/>
              </p:cNvSpPr>
              <p:nvPr/>
            </p:nvSpPr>
            <p:spPr bwMode="auto">
              <a:xfrm>
                <a:off x="3837" y="198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1" name="Rectangle 436"/>
              <p:cNvSpPr>
                <a:spLocks noChangeArrowheads="1"/>
              </p:cNvSpPr>
              <p:nvPr/>
            </p:nvSpPr>
            <p:spPr bwMode="auto">
              <a:xfrm>
                <a:off x="3851" y="1976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2" name="Rectangle 437"/>
              <p:cNvSpPr>
                <a:spLocks noChangeArrowheads="1"/>
              </p:cNvSpPr>
              <p:nvPr/>
            </p:nvSpPr>
            <p:spPr bwMode="auto">
              <a:xfrm>
                <a:off x="3865" y="1968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3" name="Rectangle 438"/>
              <p:cNvSpPr>
                <a:spLocks noChangeArrowheads="1"/>
              </p:cNvSpPr>
              <p:nvPr/>
            </p:nvSpPr>
            <p:spPr bwMode="auto">
              <a:xfrm>
                <a:off x="3872" y="1952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4" name="Rectangle 439"/>
              <p:cNvSpPr>
                <a:spLocks noChangeArrowheads="1"/>
              </p:cNvSpPr>
              <p:nvPr/>
            </p:nvSpPr>
            <p:spPr bwMode="auto">
              <a:xfrm>
                <a:off x="3886" y="1936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5" name="Rectangle 440"/>
              <p:cNvSpPr>
                <a:spLocks noChangeArrowheads="1"/>
              </p:cNvSpPr>
              <p:nvPr/>
            </p:nvSpPr>
            <p:spPr bwMode="auto">
              <a:xfrm>
                <a:off x="3900" y="1920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6" name="Rectangle 441"/>
              <p:cNvSpPr>
                <a:spLocks noChangeArrowheads="1"/>
              </p:cNvSpPr>
              <p:nvPr/>
            </p:nvSpPr>
            <p:spPr bwMode="auto">
              <a:xfrm>
                <a:off x="3907" y="1896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7" name="Rectangle 442"/>
              <p:cNvSpPr>
                <a:spLocks noChangeArrowheads="1"/>
              </p:cNvSpPr>
              <p:nvPr/>
            </p:nvSpPr>
            <p:spPr bwMode="auto">
              <a:xfrm>
                <a:off x="3921" y="1880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8" name="Rectangle 443"/>
              <p:cNvSpPr>
                <a:spLocks noChangeArrowheads="1"/>
              </p:cNvSpPr>
              <p:nvPr/>
            </p:nvSpPr>
            <p:spPr bwMode="auto">
              <a:xfrm>
                <a:off x="3936" y="1841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69" name="Rectangle 444"/>
              <p:cNvSpPr>
                <a:spLocks noChangeArrowheads="1"/>
              </p:cNvSpPr>
              <p:nvPr/>
            </p:nvSpPr>
            <p:spPr bwMode="auto">
              <a:xfrm>
                <a:off x="3957" y="1809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0" name="Rectangle 445"/>
              <p:cNvSpPr>
                <a:spLocks noChangeArrowheads="1"/>
              </p:cNvSpPr>
              <p:nvPr/>
            </p:nvSpPr>
            <p:spPr bwMode="auto">
              <a:xfrm>
                <a:off x="3971" y="1737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1" name="Rectangle 446"/>
              <p:cNvSpPr>
                <a:spLocks noChangeArrowheads="1"/>
              </p:cNvSpPr>
              <p:nvPr/>
            </p:nvSpPr>
            <p:spPr bwMode="auto">
              <a:xfrm>
                <a:off x="3978" y="1698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2" name="Rectangle 447"/>
              <p:cNvSpPr>
                <a:spLocks noChangeArrowheads="1"/>
              </p:cNvSpPr>
              <p:nvPr/>
            </p:nvSpPr>
            <p:spPr bwMode="auto">
              <a:xfrm>
                <a:off x="3992" y="1650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3" name="Rectangle 448"/>
              <p:cNvSpPr>
                <a:spLocks noChangeArrowheads="1"/>
              </p:cNvSpPr>
              <p:nvPr/>
            </p:nvSpPr>
            <p:spPr bwMode="auto">
              <a:xfrm>
                <a:off x="4006" y="1594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4" name="Rectangle 449"/>
              <p:cNvSpPr>
                <a:spLocks noChangeArrowheads="1"/>
              </p:cNvSpPr>
              <p:nvPr/>
            </p:nvSpPr>
            <p:spPr bwMode="auto">
              <a:xfrm>
                <a:off x="4013" y="1555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5" name="Rectangle 450"/>
              <p:cNvSpPr>
                <a:spLocks noChangeArrowheads="1"/>
              </p:cNvSpPr>
              <p:nvPr/>
            </p:nvSpPr>
            <p:spPr bwMode="auto">
              <a:xfrm>
                <a:off x="4027" y="151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6" name="Rectangle 451"/>
              <p:cNvSpPr>
                <a:spLocks noChangeArrowheads="1"/>
              </p:cNvSpPr>
              <p:nvPr/>
            </p:nvSpPr>
            <p:spPr bwMode="auto">
              <a:xfrm>
                <a:off x="4041" y="1459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7" name="Rectangle 452"/>
              <p:cNvSpPr>
                <a:spLocks noChangeArrowheads="1"/>
              </p:cNvSpPr>
              <p:nvPr/>
            </p:nvSpPr>
            <p:spPr bwMode="auto">
              <a:xfrm>
                <a:off x="4055" y="1412"/>
                <a:ext cx="36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8" name="Rectangle 453"/>
              <p:cNvSpPr>
                <a:spLocks noChangeArrowheads="1"/>
              </p:cNvSpPr>
              <p:nvPr/>
            </p:nvSpPr>
            <p:spPr bwMode="auto">
              <a:xfrm>
                <a:off x="4063" y="1356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79" name="Rectangle 454"/>
              <p:cNvSpPr>
                <a:spLocks noChangeArrowheads="1"/>
              </p:cNvSpPr>
              <p:nvPr/>
            </p:nvSpPr>
            <p:spPr bwMode="auto">
              <a:xfrm>
                <a:off x="4077" y="1309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0" name="Rectangle 455"/>
              <p:cNvSpPr>
                <a:spLocks noChangeArrowheads="1"/>
              </p:cNvSpPr>
              <p:nvPr/>
            </p:nvSpPr>
            <p:spPr bwMode="auto">
              <a:xfrm>
                <a:off x="4091" y="1261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1" name="Rectangle 456"/>
              <p:cNvSpPr>
                <a:spLocks noChangeArrowheads="1"/>
              </p:cNvSpPr>
              <p:nvPr/>
            </p:nvSpPr>
            <p:spPr bwMode="auto">
              <a:xfrm>
                <a:off x="4098" y="1221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2" name="Rectangle 457"/>
              <p:cNvSpPr>
                <a:spLocks noChangeArrowheads="1"/>
              </p:cNvSpPr>
              <p:nvPr/>
            </p:nvSpPr>
            <p:spPr bwMode="auto">
              <a:xfrm>
                <a:off x="4126" y="1174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3" name="Rectangle 458"/>
              <p:cNvSpPr>
                <a:spLocks noChangeArrowheads="1"/>
              </p:cNvSpPr>
              <p:nvPr/>
            </p:nvSpPr>
            <p:spPr bwMode="auto">
              <a:xfrm>
                <a:off x="4147" y="1126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4" name="Rectangle 459"/>
              <p:cNvSpPr>
                <a:spLocks noChangeArrowheads="1"/>
              </p:cNvSpPr>
              <p:nvPr/>
            </p:nvSpPr>
            <p:spPr bwMode="auto">
              <a:xfrm>
                <a:off x="4154" y="1078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5" name="Rectangle 460"/>
              <p:cNvSpPr>
                <a:spLocks noChangeArrowheads="1"/>
              </p:cNvSpPr>
              <p:nvPr/>
            </p:nvSpPr>
            <p:spPr bwMode="auto">
              <a:xfrm>
                <a:off x="4168" y="1046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6" name="Rectangle 461"/>
              <p:cNvSpPr>
                <a:spLocks noChangeArrowheads="1"/>
              </p:cNvSpPr>
              <p:nvPr/>
            </p:nvSpPr>
            <p:spPr bwMode="auto">
              <a:xfrm>
                <a:off x="4182" y="1023"/>
                <a:ext cx="36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7" name="Rectangle 462"/>
              <p:cNvSpPr>
                <a:spLocks noChangeArrowheads="1"/>
              </p:cNvSpPr>
              <p:nvPr/>
            </p:nvSpPr>
            <p:spPr bwMode="auto">
              <a:xfrm>
                <a:off x="4197" y="1007"/>
                <a:ext cx="35" cy="39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8" name="Rectangle 463"/>
              <p:cNvSpPr>
                <a:spLocks noChangeArrowheads="1"/>
              </p:cNvSpPr>
              <p:nvPr/>
            </p:nvSpPr>
            <p:spPr bwMode="auto">
              <a:xfrm>
                <a:off x="4211" y="999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89" name="Rectangle 464"/>
              <p:cNvSpPr>
                <a:spLocks noChangeArrowheads="1"/>
              </p:cNvSpPr>
              <p:nvPr/>
            </p:nvSpPr>
            <p:spPr bwMode="auto">
              <a:xfrm>
                <a:off x="4225" y="991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0" name="Rectangle 465"/>
              <p:cNvSpPr>
                <a:spLocks noChangeArrowheads="1"/>
              </p:cNvSpPr>
              <p:nvPr/>
            </p:nvSpPr>
            <p:spPr bwMode="auto">
              <a:xfrm>
                <a:off x="4232" y="98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1" name="Rectangle 466"/>
              <p:cNvSpPr>
                <a:spLocks noChangeArrowheads="1"/>
              </p:cNvSpPr>
              <p:nvPr/>
            </p:nvSpPr>
            <p:spPr bwMode="auto">
              <a:xfrm>
                <a:off x="4246" y="983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2" name="Rectangle 467"/>
              <p:cNvSpPr>
                <a:spLocks noChangeArrowheads="1"/>
              </p:cNvSpPr>
              <p:nvPr/>
            </p:nvSpPr>
            <p:spPr bwMode="auto">
              <a:xfrm>
                <a:off x="4253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3" name="Rectangle 468"/>
              <p:cNvSpPr>
                <a:spLocks noChangeArrowheads="1"/>
              </p:cNvSpPr>
              <p:nvPr/>
            </p:nvSpPr>
            <p:spPr bwMode="auto">
              <a:xfrm>
                <a:off x="4267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4" name="Rectangle 469"/>
              <p:cNvSpPr>
                <a:spLocks noChangeArrowheads="1"/>
              </p:cNvSpPr>
              <p:nvPr/>
            </p:nvSpPr>
            <p:spPr bwMode="auto">
              <a:xfrm>
                <a:off x="4281" y="97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5" name="Rectangle 470"/>
              <p:cNvSpPr>
                <a:spLocks noChangeArrowheads="1"/>
              </p:cNvSpPr>
              <p:nvPr/>
            </p:nvSpPr>
            <p:spPr bwMode="auto">
              <a:xfrm>
                <a:off x="4288" y="97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6" name="Rectangle 471"/>
              <p:cNvSpPr>
                <a:spLocks noChangeArrowheads="1"/>
              </p:cNvSpPr>
              <p:nvPr/>
            </p:nvSpPr>
            <p:spPr bwMode="auto">
              <a:xfrm>
                <a:off x="4317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7" name="Rectangle 472"/>
              <p:cNvSpPr>
                <a:spLocks noChangeArrowheads="1"/>
              </p:cNvSpPr>
              <p:nvPr/>
            </p:nvSpPr>
            <p:spPr bwMode="auto">
              <a:xfrm>
                <a:off x="4331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8" name="Rectangle 473"/>
              <p:cNvSpPr>
                <a:spLocks noChangeArrowheads="1"/>
              </p:cNvSpPr>
              <p:nvPr/>
            </p:nvSpPr>
            <p:spPr bwMode="auto">
              <a:xfrm>
                <a:off x="4338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99" name="Rectangle 474"/>
              <p:cNvSpPr>
                <a:spLocks noChangeArrowheads="1"/>
              </p:cNvSpPr>
              <p:nvPr/>
            </p:nvSpPr>
            <p:spPr bwMode="auto">
              <a:xfrm>
                <a:off x="4366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0" name="Rectangle 475"/>
              <p:cNvSpPr>
                <a:spLocks noChangeArrowheads="1"/>
              </p:cNvSpPr>
              <p:nvPr/>
            </p:nvSpPr>
            <p:spPr bwMode="auto">
              <a:xfrm>
                <a:off x="4387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1" name="Rectangle 476"/>
              <p:cNvSpPr>
                <a:spLocks noChangeArrowheads="1"/>
              </p:cNvSpPr>
              <p:nvPr/>
            </p:nvSpPr>
            <p:spPr bwMode="auto">
              <a:xfrm>
                <a:off x="4401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2" name="Rectangle 477"/>
              <p:cNvSpPr>
                <a:spLocks noChangeArrowheads="1"/>
              </p:cNvSpPr>
              <p:nvPr/>
            </p:nvSpPr>
            <p:spPr bwMode="auto">
              <a:xfrm>
                <a:off x="4408" y="97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3" name="Rectangle 478"/>
              <p:cNvSpPr>
                <a:spLocks noChangeArrowheads="1"/>
              </p:cNvSpPr>
              <p:nvPr/>
            </p:nvSpPr>
            <p:spPr bwMode="auto">
              <a:xfrm>
                <a:off x="4436" y="975"/>
                <a:ext cx="36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4" name="Rectangle 479"/>
              <p:cNvSpPr>
                <a:spLocks noChangeArrowheads="1"/>
              </p:cNvSpPr>
              <p:nvPr/>
            </p:nvSpPr>
            <p:spPr bwMode="auto">
              <a:xfrm>
                <a:off x="4472" y="975"/>
                <a:ext cx="35" cy="40"/>
              </a:xfrm>
              <a:prstGeom prst="rect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5" name="Line 480"/>
              <p:cNvSpPr>
                <a:spLocks noChangeShapeType="1"/>
              </p:cNvSpPr>
              <p:nvPr/>
            </p:nvSpPr>
            <p:spPr bwMode="auto">
              <a:xfrm>
                <a:off x="4599" y="999"/>
                <a:ext cx="0" cy="228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6" name="Line 481"/>
              <p:cNvSpPr>
                <a:spLocks noChangeShapeType="1"/>
              </p:cNvSpPr>
              <p:nvPr/>
            </p:nvSpPr>
            <p:spPr bwMode="auto">
              <a:xfrm>
                <a:off x="4571" y="3286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7" name="Line 482"/>
              <p:cNvSpPr>
                <a:spLocks noChangeShapeType="1"/>
              </p:cNvSpPr>
              <p:nvPr/>
            </p:nvSpPr>
            <p:spPr bwMode="auto">
              <a:xfrm>
                <a:off x="4571" y="3055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8" name="Line 483"/>
              <p:cNvSpPr>
                <a:spLocks noChangeShapeType="1"/>
              </p:cNvSpPr>
              <p:nvPr/>
            </p:nvSpPr>
            <p:spPr bwMode="auto">
              <a:xfrm>
                <a:off x="4571" y="2825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09" name="Line 484"/>
              <p:cNvSpPr>
                <a:spLocks noChangeShapeType="1"/>
              </p:cNvSpPr>
              <p:nvPr/>
            </p:nvSpPr>
            <p:spPr bwMode="auto">
              <a:xfrm>
                <a:off x="4571" y="2603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0" name="Line 485"/>
              <p:cNvSpPr>
                <a:spLocks noChangeShapeType="1"/>
              </p:cNvSpPr>
              <p:nvPr/>
            </p:nvSpPr>
            <p:spPr bwMode="auto">
              <a:xfrm>
                <a:off x="4571" y="2373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1" name="Line 486"/>
              <p:cNvSpPr>
                <a:spLocks noChangeShapeType="1"/>
              </p:cNvSpPr>
              <p:nvPr/>
            </p:nvSpPr>
            <p:spPr bwMode="auto">
              <a:xfrm>
                <a:off x="4571" y="2142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2" name="Line 487"/>
              <p:cNvSpPr>
                <a:spLocks noChangeShapeType="1"/>
              </p:cNvSpPr>
              <p:nvPr/>
            </p:nvSpPr>
            <p:spPr bwMode="auto">
              <a:xfrm>
                <a:off x="4571" y="1912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3" name="Line 488"/>
              <p:cNvSpPr>
                <a:spLocks noChangeShapeType="1"/>
              </p:cNvSpPr>
              <p:nvPr/>
            </p:nvSpPr>
            <p:spPr bwMode="auto">
              <a:xfrm>
                <a:off x="4571" y="1682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4" name="Line 489"/>
              <p:cNvSpPr>
                <a:spLocks noChangeShapeType="1"/>
              </p:cNvSpPr>
              <p:nvPr/>
            </p:nvSpPr>
            <p:spPr bwMode="auto">
              <a:xfrm>
                <a:off x="4571" y="1459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5" name="Line 490"/>
              <p:cNvSpPr>
                <a:spLocks noChangeShapeType="1"/>
              </p:cNvSpPr>
              <p:nvPr/>
            </p:nvSpPr>
            <p:spPr bwMode="auto">
              <a:xfrm>
                <a:off x="4571" y="1229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6" name="Line 491"/>
              <p:cNvSpPr>
                <a:spLocks noChangeShapeType="1"/>
              </p:cNvSpPr>
              <p:nvPr/>
            </p:nvSpPr>
            <p:spPr bwMode="auto">
              <a:xfrm>
                <a:off x="4571" y="999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7" name="Line 492"/>
              <p:cNvSpPr>
                <a:spLocks noChangeShapeType="1"/>
              </p:cNvSpPr>
              <p:nvPr/>
            </p:nvSpPr>
            <p:spPr bwMode="auto">
              <a:xfrm>
                <a:off x="4556" y="3286"/>
                <a:ext cx="43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8" name="Line 493"/>
              <p:cNvSpPr>
                <a:spLocks noChangeShapeType="1"/>
              </p:cNvSpPr>
              <p:nvPr/>
            </p:nvSpPr>
            <p:spPr bwMode="auto">
              <a:xfrm>
                <a:off x="4556" y="2825"/>
                <a:ext cx="43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19" name="Line 494"/>
              <p:cNvSpPr>
                <a:spLocks noChangeShapeType="1"/>
              </p:cNvSpPr>
              <p:nvPr/>
            </p:nvSpPr>
            <p:spPr bwMode="auto">
              <a:xfrm>
                <a:off x="4556" y="2373"/>
                <a:ext cx="43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0" name="Line 495"/>
              <p:cNvSpPr>
                <a:spLocks noChangeShapeType="1"/>
              </p:cNvSpPr>
              <p:nvPr/>
            </p:nvSpPr>
            <p:spPr bwMode="auto">
              <a:xfrm>
                <a:off x="4556" y="1912"/>
                <a:ext cx="43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1" name="Line 496"/>
              <p:cNvSpPr>
                <a:spLocks noChangeShapeType="1"/>
              </p:cNvSpPr>
              <p:nvPr/>
            </p:nvSpPr>
            <p:spPr bwMode="auto">
              <a:xfrm>
                <a:off x="4556" y="1459"/>
                <a:ext cx="43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2" name="Line 497"/>
              <p:cNvSpPr>
                <a:spLocks noChangeShapeType="1"/>
              </p:cNvSpPr>
              <p:nvPr/>
            </p:nvSpPr>
            <p:spPr bwMode="auto">
              <a:xfrm>
                <a:off x="4556" y="999"/>
                <a:ext cx="43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3" name="Line 498"/>
              <p:cNvSpPr>
                <a:spLocks noChangeShapeType="1"/>
              </p:cNvSpPr>
              <p:nvPr/>
            </p:nvSpPr>
            <p:spPr bwMode="auto">
              <a:xfrm>
                <a:off x="2207" y="999"/>
                <a:ext cx="239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4" name="Line 499"/>
              <p:cNvSpPr>
                <a:spLocks noChangeShapeType="1"/>
              </p:cNvSpPr>
              <p:nvPr/>
            </p:nvSpPr>
            <p:spPr bwMode="auto">
              <a:xfrm flipV="1">
                <a:off x="220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5" name="Line 500"/>
              <p:cNvSpPr>
                <a:spLocks noChangeShapeType="1"/>
              </p:cNvSpPr>
              <p:nvPr/>
            </p:nvSpPr>
            <p:spPr bwMode="auto">
              <a:xfrm flipV="1">
                <a:off x="234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6" name="Line 501"/>
              <p:cNvSpPr>
                <a:spLocks noChangeShapeType="1"/>
              </p:cNvSpPr>
              <p:nvPr/>
            </p:nvSpPr>
            <p:spPr bwMode="auto">
              <a:xfrm flipV="1">
                <a:off x="2433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7" name="Line 502"/>
              <p:cNvSpPr>
                <a:spLocks noChangeShapeType="1"/>
              </p:cNvSpPr>
              <p:nvPr/>
            </p:nvSpPr>
            <p:spPr bwMode="auto">
              <a:xfrm flipV="1">
                <a:off x="2496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8" name="Line 503"/>
              <p:cNvSpPr>
                <a:spLocks noChangeShapeType="1"/>
              </p:cNvSpPr>
              <p:nvPr/>
            </p:nvSpPr>
            <p:spPr bwMode="auto">
              <a:xfrm flipV="1">
                <a:off x="253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29" name="Line 504"/>
              <p:cNvSpPr>
                <a:spLocks noChangeShapeType="1"/>
              </p:cNvSpPr>
              <p:nvPr/>
            </p:nvSpPr>
            <p:spPr bwMode="auto">
              <a:xfrm flipV="1">
                <a:off x="2581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0" name="Line 505"/>
              <p:cNvSpPr>
                <a:spLocks noChangeShapeType="1"/>
              </p:cNvSpPr>
              <p:nvPr/>
            </p:nvSpPr>
            <p:spPr bwMode="auto">
              <a:xfrm flipV="1">
                <a:off x="260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1" name="Line 506"/>
              <p:cNvSpPr>
                <a:spLocks noChangeShapeType="1"/>
              </p:cNvSpPr>
              <p:nvPr/>
            </p:nvSpPr>
            <p:spPr bwMode="auto">
              <a:xfrm flipV="1">
                <a:off x="263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2" name="Line 507"/>
              <p:cNvSpPr>
                <a:spLocks noChangeShapeType="1"/>
              </p:cNvSpPr>
              <p:nvPr/>
            </p:nvSpPr>
            <p:spPr bwMode="auto">
              <a:xfrm flipV="1">
                <a:off x="2665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3" name="Line 508"/>
              <p:cNvSpPr>
                <a:spLocks noChangeShapeType="1"/>
              </p:cNvSpPr>
              <p:nvPr/>
            </p:nvSpPr>
            <p:spPr bwMode="auto">
              <a:xfrm flipV="1">
                <a:off x="268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4" name="Line 509"/>
              <p:cNvSpPr>
                <a:spLocks noChangeShapeType="1"/>
              </p:cNvSpPr>
              <p:nvPr/>
            </p:nvSpPr>
            <p:spPr bwMode="auto">
              <a:xfrm flipV="1">
                <a:off x="282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5" name="Line 510"/>
              <p:cNvSpPr>
                <a:spLocks noChangeShapeType="1"/>
              </p:cNvSpPr>
              <p:nvPr/>
            </p:nvSpPr>
            <p:spPr bwMode="auto">
              <a:xfrm flipV="1">
                <a:off x="2912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6" name="Line 511"/>
              <p:cNvSpPr>
                <a:spLocks noChangeShapeType="1"/>
              </p:cNvSpPr>
              <p:nvPr/>
            </p:nvSpPr>
            <p:spPr bwMode="auto">
              <a:xfrm flipV="1">
                <a:off x="2976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7" name="Line 512"/>
              <p:cNvSpPr>
                <a:spLocks noChangeShapeType="1"/>
              </p:cNvSpPr>
              <p:nvPr/>
            </p:nvSpPr>
            <p:spPr bwMode="auto">
              <a:xfrm flipV="1">
                <a:off x="301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8" name="Line 513"/>
              <p:cNvSpPr>
                <a:spLocks noChangeShapeType="1"/>
              </p:cNvSpPr>
              <p:nvPr/>
            </p:nvSpPr>
            <p:spPr bwMode="auto">
              <a:xfrm flipV="1">
                <a:off x="3061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39" name="Line 514"/>
              <p:cNvSpPr>
                <a:spLocks noChangeShapeType="1"/>
              </p:cNvSpPr>
              <p:nvPr/>
            </p:nvSpPr>
            <p:spPr bwMode="auto">
              <a:xfrm flipV="1">
                <a:off x="308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0" name="Line 515"/>
              <p:cNvSpPr>
                <a:spLocks noChangeShapeType="1"/>
              </p:cNvSpPr>
              <p:nvPr/>
            </p:nvSpPr>
            <p:spPr bwMode="auto">
              <a:xfrm flipV="1">
                <a:off x="311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1" name="Line 516"/>
              <p:cNvSpPr>
                <a:spLocks noChangeShapeType="1"/>
              </p:cNvSpPr>
              <p:nvPr/>
            </p:nvSpPr>
            <p:spPr bwMode="auto">
              <a:xfrm flipV="1">
                <a:off x="313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2" name="Line 517"/>
              <p:cNvSpPr>
                <a:spLocks noChangeShapeType="1"/>
              </p:cNvSpPr>
              <p:nvPr/>
            </p:nvSpPr>
            <p:spPr bwMode="auto">
              <a:xfrm flipV="1">
                <a:off x="3166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3" name="Line 518"/>
              <p:cNvSpPr>
                <a:spLocks noChangeShapeType="1"/>
              </p:cNvSpPr>
              <p:nvPr/>
            </p:nvSpPr>
            <p:spPr bwMode="auto">
              <a:xfrm flipV="1">
                <a:off x="330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4" name="Line 519"/>
              <p:cNvSpPr>
                <a:spLocks noChangeShapeType="1"/>
              </p:cNvSpPr>
              <p:nvPr/>
            </p:nvSpPr>
            <p:spPr bwMode="auto">
              <a:xfrm flipV="1">
                <a:off x="3392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5" name="Line 520"/>
              <p:cNvSpPr>
                <a:spLocks noChangeShapeType="1"/>
              </p:cNvSpPr>
              <p:nvPr/>
            </p:nvSpPr>
            <p:spPr bwMode="auto">
              <a:xfrm flipV="1">
                <a:off x="344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6" name="Line 521"/>
              <p:cNvSpPr>
                <a:spLocks noChangeShapeType="1"/>
              </p:cNvSpPr>
              <p:nvPr/>
            </p:nvSpPr>
            <p:spPr bwMode="auto">
              <a:xfrm flipV="1">
                <a:off x="349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7" name="Line 522"/>
              <p:cNvSpPr>
                <a:spLocks noChangeShapeType="1"/>
              </p:cNvSpPr>
              <p:nvPr/>
            </p:nvSpPr>
            <p:spPr bwMode="auto">
              <a:xfrm flipV="1">
                <a:off x="3533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8" name="Line 523"/>
              <p:cNvSpPr>
                <a:spLocks noChangeShapeType="1"/>
              </p:cNvSpPr>
              <p:nvPr/>
            </p:nvSpPr>
            <p:spPr bwMode="auto">
              <a:xfrm flipV="1">
                <a:off x="356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49" name="Line 524"/>
              <p:cNvSpPr>
                <a:spLocks noChangeShapeType="1"/>
              </p:cNvSpPr>
              <p:nvPr/>
            </p:nvSpPr>
            <p:spPr bwMode="auto">
              <a:xfrm flipV="1">
                <a:off x="359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0" name="Line 525"/>
              <p:cNvSpPr>
                <a:spLocks noChangeShapeType="1"/>
              </p:cNvSpPr>
              <p:nvPr/>
            </p:nvSpPr>
            <p:spPr bwMode="auto">
              <a:xfrm flipV="1">
                <a:off x="361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1" name="Line 526"/>
              <p:cNvSpPr>
                <a:spLocks noChangeShapeType="1"/>
              </p:cNvSpPr>
              <p:nvPr/>
            </p:nvSpPr>
            <p:spPr bwMode="auto">
              <a:xfrm flipV="1">
                <a:off x="363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2" name="Line 527"/>
              <p:cNvSpPr>
                <a:spLocks noChangeShapeType="1"/>
              </p:cNvSpPr>
              <p:nvPr/>
            </p:nvSpPr>
            <p:spPr bwMode="auto">
              <a:xfrm flipV="1">
                <a:off x="378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3" name="Line 528"/>
              <p:cNvSpPr>
                <a:spLocks noChangeShapeType="1"/>
              </p:cNvSpPr>
              <p:nvPr/>
            </p:nvSpPr>
            <p:spPr bwMode="auto">
              <a:xfrm flipV="1">
                <a:off x="3872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4" name="Line 529"/>
              <p:cNvSpPr>
                <a:spLocks noChangeShapeType="1"/>
              </p:cNvSpPr>
              <p:nvPr/>
            </p:nvSpPr>
            <p:spPr bwMode="auto">
              <a:xfrm flipV="1">
                <a:off x="392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5" name="Line 530"/>
              <p:cNvSpPr>
                <a:spLocks noChangeShapeType="1"/>
              </p:cNvSpPr>
              <p:nvPr/>
            </p:nvSpPr>
            <p:spPr bwMode="auto">
              <a:xfrm flipV="1">
                <a:off x="397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6" name="Line 531"/>
              <p:cNvSpPr>
                <a:spLocks noChangeShapeType="1"/>
              </p:cNvSpPr>
              <p:nvPr/>
            </p:nvSpPr>
            <p:spPr bwMode="auto">
              <a:xfrm flipV="1">
                <a:off x="4013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7" name="Line 532"/>
              <p:cNvSpPr>
                <a:spLocks noChangeShapeType="1"/>
              </p:cNvSpPr>
              <p:nvPr/>
            </p:nvSpPr>
            <p:spPr bwMode="auto">
              <a:xfrm flipV="1">
                <a:off x="404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8" name="Line 533"/>
              <p:cNvSpPr>
                <a:spLocks noChangeShapeType="1"/>
              </p:cNvSpPr>
              <p:nvPr/>
            </p:nvSpPr>
            <p:spPr bwMode="auto">
              <a:xfrm flipV="1">
                <a:off x="407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59" name="Line 534"/>
              <p:cNvSpPr>
                <a:spLocks noChangeShapeType="1"/>
              </p:cNvSpPr>
              <p:nvPr/>
            </p:nvSpPr>
            <p:spPr bwMode="auto">
              <a:xfrm flipV="1">
                <a:off x="409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0" name="Line 535"/>
              <p:cNvSpPr>
                <a:spLocks noChangeShapeType="1"/>
              </p:cNvSpPr>
              <p:nvPr/>
            </p:nvSpPr>
            <p:spPr bwMode="auto">
              <a:xfrm flipV="1">
                <a:off x="411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1" name="Line 536"/>
              <p:cNvSpPr>
                <a:spLocks noChangeShapeType="1"/>
              </p:cNvSpPr>
              <p:nvPr/>
            </p:nvSpPr>
            <p:spPr bwMode="auto">
              <a:xfrm flipV="1">
                <a:off x="4267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2" name="Line 537"/>
              <p:cNvSpPr>
                <a:spLocks noChangeShapeType="1"/>
              </p:cNvSpPr>
              <p:nvPr/>
            </p:nvSpPr>
            <p:spPr bwMode="auto">
              <a:xfrm flipV="1">
                <a:off x="4352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3" name="Line 538"/>
              <p:cNvSpPr>
                <a:spLocks noChangeShapeType="1"/>
              </p:cNvSpPr>
              <p:nvPr/>
            </p:nvSpPr>
            <p:spPr bwMode="auto">
              <a:xfrm flipV="1">
                <a:off x="440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4" name="Line 539"/>
              <p:cNvSpPr>
                <a:spLocks noChangeShapeType="1"/>
              </p:cNvSpPr>
              <p:nvPr/>
            </p:nvSpPr>
            <p:spPr bwMode="auto">
              <a:xfrm flipV="1">
                <a:off x="445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5" name="Line 540"/>
              <p:cNvSpPr>
                <a:spLocks noChangeShapeType="1"/>
              </p:cNvSpPr>
              <p:nvPr/>
            </p:nvSpPr>
            <p:spPr bwMode="auto">
              <a:xfrm flipV="1">
                <a:off x="4493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6" name="Line 541"/>
              <p:cNvSpPr>
                <a:spLocks noChangeShapeType="1"/>
              </p:cNvSpPr>
              <p:nvPr/>
            </p:nvSpPr>
            <p:spPr bwMode="auto">
              <a:xfrm flipV="1">
                <a:off x="4521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7" name="Line 542"/>
              <p:cNvSpPr>
                <a:spLocks noChangeShapeType="1"/>
              </p:cNvSpPr>
              <p:nvPr/>
            </p:nvSpPr>
            <p:spPr bwMode="auto">
              <a:xfrm flipV="1">
                <a:off x="454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8" name="Line 543"/>
              <p:cNvSpPr>
                <a:spLocks noChangeShapeType="1"/>
              </p:cNvSpPr>
              <p:nvPr/>
            </p:nvSpPr>
            <p:spPr bwMode="auto">
              <a:xfrm flipV="1">
                <a:off x="4578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69" name="Line 544"/>
              <p:cNvSpPr>
                <a:spLocks noChangeShapeType="1"/>
              </p:cNvSpPr>
              <p:nvPr/>
            </p:nvSpPr>
            <p:spPr bwMode="auto">
              <a:xfrm flipV="1">
                <a:off x="4599" y="999"/>
                <a:ext cx="0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0" name="Line 545"/>
              <p:cNvSpPr>
                <a:spLocks noChangeShapeType="1"/>
              </p:cNvSpPr>
              <p:nvPr/>
            </p:nvSpPr>
            <p:spPr bwMode="auto">
              <a:xfrm flipV="1">
                <a:off x="2207" y="999"/>
                <a:ext cx="0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1" name="Line 546"/>
              <p:cNvSpPr>
                <a:spLocks noChangeShapeType="1"/>
              </p:cNvSpPr>
              <p:nvPr/>
            </p:nvSpPr>
            <p:spPr bwMode="auto">
              <a:xfrm flipV="1">
                <a:off x="2687" y="999"/>
                <a:ext cx="0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2" name="Line 547"/>
              <p:cNvSpPr>
                <a:spLocks noChangeShapeType="1"/>
              </p:cNvSpPr>
              <p:nvPr/>
            </p:nvSpPr>
            <p:spPr bwMode="auto">
              <a:xfrm flipV="1">
                <a:off x="3166" y="999"/>
                <a:ext cx="0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3" name="Line 548"/>
              <p:cNvSpPr>
                <a:spLocks noChangeShapeType="1"/>
              </p:cNvSpPr>
              <p:nvPr/>
            </p:nvSpPr>
            <p:spPr bwMode="auto">
              <a:xfrm flipV="1">
                <a:off x="3639" y="999"/>
                <a:ext cx="0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4" name="Line 549"/>
              <p:cNvSpPr>
                <a:spLocks noChangeShapeType="1"/>
              </p:cNvSpPr>
              <p:nvPr/>
            </p:nvSpPr>
            <p:spPr bwMode="auto">
              <a:xfrm flipV="1">
                <a:off x="4119" y="999"/>
                <a:ext cx="0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5" name="Line 550"/>
              <p:cNvSpPr>
                <a:spLocks noChangeShapeType="1"/>
              </p:cNvSpPr>
              <p:nvPr/>
            </p:nvSpPr>
            <p:spPr bwMode="auto">
              <a:xfrm flipV="1">
                <a:off x="4599" y="999"/>
                <a:ext cx="0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6" name="Line 551"/>
              <p:cNvSpPr>
                <a:spLocks noChangeShapeType="1"/>
              </p:cNvSpPr>
              <p:nvPr/>
            </p:nvSpPr>
            <p:spPr bwMode="auto">
              <a:xfrm flipV="1">
                <a:off x="2496" y="3262"/>
                <a:ext cx="113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7" name="Line 552"/>
              <p:cNvSpPr>
                <a:spLocks noChangeShapeType="1"/>
              </p:cNvSpPr>
              <p:nvPr/>
            </p:nvSpPr>
            <p:spPr bwMode="auto">
              <a:xfrm flipV="1">
                <a:off x="2609" y="3190"/>
                <a:ext cx="78" cy="7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8" name="Line 553"/>
              <p:cNvSpPr>
                <a:spLocks noChangeShapeType="1"/>
              </p:cNvSpPr>
              <p:nvPr/>
            </p:nvSpPr>
            <p:spPr bwMode="auto">
              <a:xfrm flipV="1">
                <a:off x="2687" y="3135"/>
                <a:ext cx="141" cy="5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79" name="Line 554"/>
              <p:cNvSpPr>
                <a:spLocks noChangeShapeType="1"/>
              </p:cNvSpPr>
              <p:nvPr/>
            </p:nvSpPr>
            <p:spPr bwMode="auto">
              <a:xfrm flipV="1">
                <a:off x="2828" y="2849"/>
                <a:ext cx="84" cy="28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0" name="Line 555"/>
              <p:cNvSpPr>
                <a:spLocks noChangeShapeType="1"/>
              </p:cNvSpPr>
              <p:nvPr/>
            </p:nvSpPr>
            <p:spPr bwMode="auto">
              <a:xfrm flipV="1">
                <a:off x="2912" y="2500"/>
                <a:ext cx="64" cy="34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1" name="Line 556"/>
              <p:cNvSpPr>
                <a:spLocks noChangeShapeType="1"/>
              </p:cNvSpPr>
              <p:nvPr/>
            </p:nvSpPr>
            <p:spPr bwMode="auto">
              <a:xfrm flipV="1">
                <a:off x="2976" y="2253"/>
                <a:ext cx="42" cy="2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2" name="Line 557"/>
              <p:cNvSpPr>
                <a:spLocks noChangeShapeType="1"/>
              </p:cNvSpPr>
              <p:nvPr/>
            </p:nvSpPr>
            <p:spPr bwMode="auto">
              <a:xfrm flipV="1">
                <a:off x="3018" y="2071"/>
                <a:ext cx="43" cy="18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3" name="Line 558"/>
              <p:cNvSpPr>
                <a:spLocks noChangeShapeType="1"/>
              </p:cNvSpPr>
              <p:nvPr/>
            </p:nvSpPr>
            <p:spPr bwMode="auto">
              <a:xfrm>
                <a:off x="3061" y="2071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4" name="Line 559"/>
              <p:cNvSpPr>
                <a:spLocks noChangeShapeType="1"/>
              </p:cNvSpPr>
              <p:nvPr/>
            </p:nvSpPr>
            <p:spPr bwMode="auto">
              <a:xfrm>
                <a:off x="3089" y="2071"/>
                <a:ext cx="28" cy="15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5" name="Line 560"/>
              <p:cNvSpPr>
                <a:spLocks noChangeShapeType="1"/>
              </p:cNvSpPr>
              <p:nvPr/>
            </p:nvSpPr>
            <p:spPr bwMode="auto">
              <a:xfrm>
                <a:off x="3117" y="2222"/>
                <a:ext cx="21" cy="30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6" name="Line 561"/>
              <p:cNvSpPr>
                <a:spLocks noChangeShapeType="1"/>
              </p:cNvSpPr>
              <p:nvPr/>
            </p:nvSpPr>
            <p:spPr bwMode="auto">
              <a:xfrm>
                <a:off x="3138" y="2531"/>
                <a:ext cx="28" cy="46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7" name="Line 562"/>
              <p:cNvSpPr>
                <a:spLocks noChangeShapeType="1"/>
              </p:cNvSpPr>
              <p:nvPr/>
            </p:nvSpPr>
            <p:spPr bwMode="auto">
              <a:xfrm>
                <a:off x="3166" y="2992"/>
                <a:ext cx="15" cy="12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8" name="Line 563"/>
              <p:cNvSpPr>
                <a:spLocks noChangeShapeType="1"/>
              </p:cNvSpPr>
              <p:nvPr/>
            </p:nvSpPr>
            <p:spPr bwMode="auto">
              <a:xfrm>
                <a:off x="3181" y="3119"/>
                <a:ext cx="21" cy="6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89" name="Line 564"/>
              <p:cNvSpPr>
                <a:spLocks noChangeShapeType="1"/>
              </p:cNvSpPr>
              <p:nvPr/>
            </p:nvSpPr>
            <p:spPr bwMode="auto">
              <a:xfrm>
                <a:off x="3202" y="3183"/>
                <a:ext cx="14" cy="2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0" name="Line 565"/>
              <p:cNvSpPr>
                <a:spLocks noChangeShapeType="1"/>
              </p:cNvSpPr>
              <p:nvPr/>
            </p:nvSpPr>
            <p:spPr bwMode="auto">
              <a:xfrm>
                <a:off x="3216" y="3206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1" name="Line 566"/>
              <p:cNvSpPr>
                <a:spLocks noChangeShapeType="1"/>
              </p:cNvSpPr>
              <p:nvPr/>
            </p:nvSpPr>
            <p:spPr bwMode="auto">
              <a:xfrm>
                <a:off x="3237" y="3214"/>
                <a:ext cx="21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2" name="Line 567"/>
              <p:cNvSpPr>
                <a:spLocks noChangeShapeType="1"/>
              </p:cNvSpPr>
              <p:nvPr/>
            </p:nvSpPr>
            <p:spPr bwMode="auto">
              <a:xfrm>
                <a:off x="3258" y="3246"/>
                <a:ext cx="28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3" name="Line 568"/>
              <p:cNvSpPr>
                <a:spLocks noChangeShapeType="1"/>
              </p:cNvSpPr>
              <p:nvPr/>
            </p:nvSpPr>
            <p:spPr bwMode="auto">
              <a:xfrm>
                <a:off x="3286" y="3278"/>
                <a:ext cx="22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4" name="Line 569"/>
              <p:cNvSpPr>
                <a:spLocks noChangeShapeType="1"/>
              </p:cNvSpPr>
              <p:nvPr/>
            </p:nvSpPr>
            <p:spPr bwMode="auto">
              <a:xfrm>
                <a:off x="3308" y="3278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5" name="Line 570"/>
              <p:cNvSpPr>
                <a:spLocks noChangeShapeType="1"/>
              </p:cNvSpPr>
              <p:nvPr/>
            </p:nvSpPr>
            <p:spPr bwMode="auto">
              <a:xfrm>
                <a:off x="3329" y="3278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6" name="Line 571"/>
              <p:cNvSpPr>
                <a:spLocks noChangeShapeType="1"/>
              </p:cNvSpPr>
              <p:nvPr/>
            </p:nvSpPr>
            <p:spPr bwMode="auto">
              <a:xfrm flipV="1">
                <a:off x="3343" y="3262"/>
                <a:ext cx="21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7" name="Line 572"/>
              <p:cNvSpPr>
                <a:spLocks noChangeShapeType="1"/>
              </p:cNvSpPr>
              <p:nvPr/>
            </p:nvSpPr>
            <p:spPr bwMode="auto">
              <a:xfrm flipV="1">
                <a:off x="3364" y="3230"/>
                <a:ext cx="14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8" name="Line 573"/>
              <p:cNvSpPr>
                <a:spLocks noChangeShapeType="1"/>
              </p:cNvSpPr>
              <p:nvPr/>
            </p:nvSpPr>
            <p:spPr bwMode="auto">
              <a:xfrm>
                <a:off x="3378" y="3230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799" name="Line 574"/>
              <p:cNvSpPr>
                <a:spLocks noChangeShapeType="1"/>
              </p:cNvSpPr>
              <p:nvPr/>
            </p:nvSpPr>
            <p:spPr bwMode="auto">
              <a:xfrm flipV="1">
                <a:off x="3392" y="3230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0" name="Line 575"/>
              <p:cNvSpPr>
                <a:spLocks noChangeShapeType="1"/>
              </p:cNvSpPr>
              <p:nvPr/>
            </p:nvSpPr>
            <p:spPr bwMode="auto">
              <a:xfrm>
                <a:off x="3406" y="3230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1" name="Line 576"/>
              <p:cNvSpPr>
                <a:spLocks noChangeShapeType="1"/>
              </p:cNvSpPr>
              <p:nvPr/>
            </p:nvSpPr>
            <p:spPr bwMode="auto">
              <a:xfrm flipV="1">
                <a:off x="3420" y="3214"/>
                <a:ext cx="7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2" name="Line 577"/>
              <p:cNvSpPr>
                <a:spLocks noChangeShapeType="1"/>
              </p:cNvSpPr>
              <p:nvPr/>
            </p:nvSpPr>
            <p:spPr bwMode="auto">
              <a:xfrm>
                <a:off x="3427" y="3214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3" name="Line 578"/>
              <p:cNvSpPr>
                <a:spLocks noChangeShapeType="1"/>
              </p:cNvSpPr>
              <p:nvPr/>
            </p:nvSpPr>
            <p:spPr bwMode="auto">
              <a:xfrm flipV="1">
                <a:off x="3442" y="3183"/>
                <a:ext cx="7" cy="3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4" name="Line 579"/>
              <p:cNvSpPr>
                <a:spLocks noChangeShapeType="1"/>
              </p:cNvSpPr>
              <p:nvPr/>
            </p:nvSpPr>
            <p:spPr bwMode="auto">
              <a:xfrm>
                <a:off x="3449" y="3183"/>
                <a:ext cx="21" cy="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5" name="Line 580"/>
              <p:cNvSpPr>
                <a:spLocks noChangeShapeType="1"/>
              </p:cNvSpPr>
              <p:nvPr/>
            </p:nvSpPr>
            <p:spPr bwMode="auto">
              <a:xfrm>
                <a:off x="3470" y="3190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6" name="Line 581"/>
              <p:cNvSpPr>
                <a:spLocks noChangeShapeType="1"/>
              </p:cNvSpPr>
              <p:nvPr/>
            </p:nvSpPr>
            <p:spPr bwMode="auto">
              <a:xfrm>
                <a:off x="3484" y="3206"/>
                <a:ext cx="14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7" name="Line 582"/>
              <p:cNvSpPr>
                <a:spLocks noChangeShapeType="1"/>
              </p:cNvSpPr>
              <p:nvPr/>
            </p:nvSpPr>
            <p:spPr bwMode="auto">
              <a:xfrm>
                <a:off x="3498" y="3238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8" name="Line 583"/>
              <p:cNvSpPr>
                <a:spLocks noChangeShapeType="1"/>
              </p:cNvSpPr>
              <p:nvPr/>
            </p:nvSpPr>
            <p:spPr bwMode="auto">
              <a:xfrm flipV="1">
                <a:off x="3512" y="3238"/>
                <a:ext cx="7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09" name="Line 584"/>
              <p:cNvSpPr>
                <a:spLocks noChangeShapeType="1"/>
              </p:cNvSpPr>
              <p:nvPr/>
            </p:nvSpPr>
            <p:spPr bwMode="auto">
              <a:xfrm>
                <a:off x="3519" y="3238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0" name="Line 585"/>
              <p:cNvSpPr>
                <a:spLocks noChangeShapeType="1"/>
              </p:cNvSpPr>
              <p:nvPr/>
            </p:nvSpPr>
            <p:spPr bwMode="auto">
              <a:xfrm>
                <a:off x="3533" y="3262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1" name="Line 586"/>
              <p:cNvSpPr>
                <a:spLocks noChangeShapeType="1"/>
              </p:cNvSpPr>
              <p:nvPr/>
            </p:nvSpPr>
            <p:spPr bwMode="auto">
              <a:xfrm flipV="1">
                <a:off x="3554" y="3246"/>
                <a:ext cx="15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2" name="Line 587"/>
              <p:cNvSpPr>
                <a:spLocks noChangeShapeType="1"/>
              </p:cNvSpPr>
              <p:nvPr/>
            </p:nvSpPr>
            <p:spPr bwMode="auto">
              <a:xfrm>
                <a:off x="3569" y="3246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3" name="Line 588"/>
              <p:cNvSpPr>
                <a:spLocks noChangeShapeType="1"/>
              </p:cNvSpPr>
              <p:nvPr/>
            </p:nvSpPr>
            <p:spPr bwMode="auto">
              <a:xfrm flipV="1">
                <a:off x="3583" y="3238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4" name="Line 589"/>
              <p:cNvSpPr>
                <a:spLocks noChangeShapeType="1"/>
              </p:cNvSpPr>
              <p:nvPr/>
            </p:nvSpPr>
            <p:spPr bwMode="auto">
              <a:xfrm>
                <a:off x="3597" y="3238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5" name="Line 590"/>
              <p:cNvSpPr>
                <a:spLocks noChangeShapeType="1"/>
              </p:cNvSpPr>
              <p:nvPr/>
            </p:nvSpPr>
            <p:spPr bwMode="auto">
              <a:xfrm flipV="1">
                <a:off x="3611" y="3238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6" name="Line 591"/>
              <p:cNvSpPr>
                <a:spLocks noChangeShapeType="1"/>
              </p:cNvSpPr>
              <p:nvPr/>
            </p:nvSpPr>
            <p:spPr bwMode="auto">
              <a:xfrm>
                <a:off x="3618" y="3238"/>
                <a:ext cx="21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7" name="Line 592"/>
              <p:cNvSpPr>
                <a:spLocks noChangeShapeType="1"/>
              </p:cNvSpPr>
              <p:nvPr/>
            </p:nvSpPr>
            <p:spPr bwMode="auto">
              <a:xfrm>
                <a:off x="3639" y="3262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8" name="Line 593"/>
              <p:cNvSpPr>
                <a:spLocks noChangeShapeType="1"/>
              </p:cNvSpPr>
              <p:nvPr/>
            </p:nvSpPr>
            <p:spPr bwMode="auto">
              <a:xfrm flipV="1">
                <a:off x="3660" y="3254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19" name="Line 594"/>
              <p:cNvSpPr>
                <a:spLocks noChangeShapeType="1"/>
              </p:cNvSpPr>
              <p:nvPr/>
            </p:nvSpPr>
            <p:spPr bwMode="auto">
              <a:xfrm>
                <a:off x="3681" y="3254"/>
                <a:ext cx="1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0" name="Line 595"/>
              <p:cNvSpPr>
                <a:spLocks noChangeShapeType="1"/>
              </p:cNvSpPr>
              <p:nvPr/>
            </p:nvSpPr>
            <p:spPr bwMode="auto">
              <a:xfrm flipV="1">
                <a:off x="3696" y="3246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1" name="Line 596"/>
              <p:cNvSpPr>
                <a:spLocks noChangeShapeType="1"/>
              </p:cNvSpPr>
              <p:nvPr/>
            </p:nvSpPr>
            <p:spPr bwMode="auto">
              <a:xfrm>
                <a:off x="3710" y="3246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2" name="Line 597"/>
              <p:cNvSpPr>
                <a:spLocks noChangeShapeType="1"/>
              </p:cNvSpPr>
              <p:nvPr/>
            </p:nvSpPr>
            <p:spPr bwMode="auto">
              <a:xfrm flipV="1">
                <a:off x="3724" y="3238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3" name="Line 598"/>
              <p:cNvSpPr>
                <a:spLocks noChangeShapeType="1"/>
              </p:cNvSpPr>
              <p:nvPr/>
            </p:nvSpPr>
            <p:spPr bwMode="auto">
              <a:xfrm>
                <a:off x="3738" y="3238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4" name="Line 599"/>
              <p:cNvSpPr>
                <a:spLocks noChangeShapeType="1"/>
              </p:cNvSpPr>
              <p:nvPr/>
            </p:nvSpPr>
            <p:spPr bwMode="auto">
              <a:xfrm flipV="1">
                <a:off x="3752" y="3238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5" name="Line 600"/>
              <p:cNvSpPr>
                <a:spLocks noChangeShapeType="1"/>
              </p:cNvSpPr>
              <p:nvPr/>
            </p:nvSpPr>
            <p:spPr bwMode="auto">
              <a:xfrm flipV="1">
                <a:off x="3766" y="3183"/>
                <a:ext cx="7" cy="5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6" name="Line 601"/>
              <p:cNvSpPr>
                <a:spLocks noChangeShapeType="1"/>
              </p:cNvSpPr>
              <p:nvPr/>
            </p:nvSpPr>
            <p:spPr bwMode="auto">
              <a:xfrm flipV="1">
                <a:off x="3773" y="3167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7" name="Line 602"/>
              <p:cNvSpPr>
                <a:spLocks noChangeShapeType="1"/>
              </p:cNvSpPr>
              <p:nvPr/>
            </p:nvSpPr>
            <p:spPr bwMode="auto">
              <a:xfrm flipV="1">
                <a:off x="3787" y="3143"/>
                <a:ext cx="7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8" name="Line 603"/>
              <p:cNvSpPr>
                <a:spLocks noChangeShapeType="1"/>
              </p:cNvSpPr>
              <p:nvPr/>
            </p:nvSpPr>
            <p:spPr bwMode="auto">
              <a:xfrm flipV="1">
                <a:off x="3794" y="3095"/>
                <a:ext cx="15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29" name="Line 604"/>
              <p:cNvSpPr>
                <a:spLocks noChangeShapeType="1"/>
              </p:cNvSpPr>
              <p:nvPr/>
            </p:nvSpPr>
            <p:spPr bwMode="auto">
              <a:xfrm flipV="1">
                <a:off x="3809" y="3055"/>
                <a:ext cx="7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0" name="Line 605"/>
              <p:cNvSpPr>
                <a:spLocks noChangeShapeType="1"/>
              </p:cNvSpPr>
              <p:nvPr/>
            </p:nvSpPr>
            <p:spPr bwMode="auto">
              <a:xfrm flipV="1">
                <a:off x="3816" y="3024"/>
                <a:ext cx="14" cy="3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831" name="Line 606"/>
              <p:cNvSpPr>
                <a:spLocks noChangeShapeType="1"/>
              </p:cNvSpPr>
              <p:nvPr/>
            </p:nvSpPr>
            <p:spPr bwMode="auto">
              <a:xfrm flipV="1">
                <a:off x="3830" y="2984"/>
                <a:ext cx="28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2468" y="2039"/>
              <a:ext cx="2025" cy="1271"/>
              <a:chOff x="2468" y="2039"/>
              <a:chExt cx="2025" cy="1271"/>
            </a:xfrm>
            <a:grpFill/>
          </p:grpSpPr>
          <p:sp>
            <p:nvSpPr>
              <p:cNvPr id="54432" name="Line 608"/>
              <p:cNvSpPr>
                <a:spLocks noChangeShapeType="1"/>
              </p:cNvSpPr>
              <p:nvPr/>
            </p:nvSpPr>
            <p:spPr bwMode="auto">
              <a:xfrm flipV="1">
                <a:off x="3858" y="2936"/>
                <a:ext cx="14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33" name="Line 609"/>
              <p:cNvSpPr>
                <a:spLocks noChangeShapeType="1"/>
              </p:cNvSpPr>
              <p:nvPr/>
            </p:nvSpPr>
            <p:spPr bwMode="auto">
              <a:xfrm flipV="1">
                <a:off x="3872" y="2921"/>
                <a:ext cx="14" cy="1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34" name="Line 610"/>
              <p:cNvSpPr>
                <a:spLocks noChangeShapeType="1"/>
              </p:cNvSpPr>
              <p:nvPr/>
            </p:nvSpPr>
            <p:spPr bwMode="auto">
              <a:xfrm flipV="1">
                <a:off x="3886" y="2873"/>
                <a:ext cx="7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35" name="Line 611"/>
              <p:cNvSpPr>
                <a:spLocks noChangeShapeType="1"/>
              </p:cNvSpPr>
              <p:nvPr/>
            </p:nvSpPr>
            <p:spPr bwMode="auto">
              <a:xfrm flipV="1">
                <a:off x="3893" y="2841"/>
                <a:ext cx="14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36" name="Line 612"/>
              <p:cNvSpPr>
                <a:spLocks noChangeShapeType="1"/>
              </p:cNvSpPr>
              <p:nvPr/>
            </p:nvSpPr>
            <p:spPr bwMode="auto">
              <a:xfrm flipV="1">
                <a:off x="3907" y="2801"/>
                <a:ext cx="14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37" name="Line 613"/>
              <p:cNvSpPr>
                <a:spLocks noChangeShapeType="1"/>
              </p:cNvSpPr>
              <p:nvPr/>
            </p:nvSpPr>
            <p:spPr bwMode="auto">
              <a:xfrm flipV="1">
                <a:off x="3921" y="2754"/>
                <a:ext cx="7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38" name="Line 614"/>
              <p:cNvSpPr>
                <a:spLocks noChangeShapeType="1"/>
              </p:cNvSpPr>
              <p:nvPr/>
            </p:nvSpPr>
            <p:spPr bwMode="auto">
              <a:xfrm flipV="1">
                <a:off x="3928" y="2738"/>
                <a:ext cx="15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39" name="Line 615"/>
              <p:cNvSpPr>
                <a:spLocks noChangeShapeType="1"/>
              </p:cNvSpPr>
              <p:nvPr/>
            </p:nvSpPr>
            <p:spPr bwMode="auto">
              <a:xfrm flipV="1">
                <a:off x="3943" y="2690"/>
                <a:ext cx="14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0" name="Line 616"/>
              <p:cNvSpPr>
                <a:spLocks noChangeShapeType="1"/>
              </p:cNvSpPr>
              <p:nvPr/>
            </p:nvSpPr>
            <p:spPr bwMode="auto">
              <a:xfrm flipV="1">
                <a:off x="3957" y="2651"/>
                <a:ext cx="21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1" name="Line 617"/>
              <p:cNvSpPr>
                <a:spLocks noChangeShapeType="1"/>
              </p:cNvSpPr>
              <p:nvPr/>
            </p:nvSpPr>
            <p:spPr bwMode="auto">
              <a:xfrm flipV="1">
                <a:off x="3978" y="2595"/>
                <a:ext cx="14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2" name="Line 618"/>
              <p:cNvSpPr>
                <a:spLocks noChangeShapeType="1"/>
              </p:cNvSpPr>
              <p:nvPr/>
            </p:nvSpPr>
            <p:spPr bwMode="auto">
              <a:xfrm flipV="1">
                <a:off x="3992" y="2539"/>
                <a:ext cx="7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3" name="Line 619"/>
              <p:cNvSpPr>
                <a:spLocks noChangeShapeType="1"/>
              </p:cNvSpPr>
              <p:nvPr/>
            </p:nvSpPr>
            <p:spPr bwMode="auto">
              <a:xfrm flipV="1">
                <a:off x="3999" y="2492"/>
                <a:ext cx="14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4" name="Line 620"/>
              <p:cNvSpPr>
                <a:spLocks noChangeShapeType="1"/>
              </p:cNvSpPr>
              <p:nvPr/>
            </p:nvSpPr>
            <p:spPr bwMode="auto">
              <a:xfrm flipV="1">
                <a:off x="4013" y="2476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5" name="Line 621"/>
              <p:cNvSpPr>
                <a:spLocks noChangeShapeType="1"/>
              </p:cNvSpPr>
              <p:nvPr/>
            </p:nvSpPr>
            <p:spPr bwMode="auto">
              <a:xfrm>
                <a:off x="4027" y="2476"/>
                <a:ext cx="7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6" name="Line 622"/>
              <p:cNvSpPr>
                <a:spLocks noChangeShapeType="1"/>
              </p:cNvSpPr>
              <p:nvPr/>
            </p:nvSpPr>
            <p:spPr bwMode="auto">
              <a:xfrm>
                <a:off x="4034" y="2500"/>
                <a:ext cx="14" cy="2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7" name="Line 623"/>
              <p:cNvSpPr>
                <a:spLocks noChangeShapeType="1"/>
              </p:cNvSpPr>
              <p:nvPr/>
            </p:nvSpPr>
            <p:spPr bwMode="auto">
              <a:xfrm>
                <a:off x="4048" y="2523"/>
                <a:ext cx="15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8" name="Line 624"/>
              <p:cNvSpPr>
                <a:spLocks noChangeShapeType="1"/>
              </p:cNvSpPr>
              <p:nvPr/>
            </p:nvSpPr>
            <p:spPr bwMode="auto">
              <a:xfrm>
                <a:off x="4063" y="2547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49" name="Line 625"/>
              <p:cNvSpPr>
                <a:spLocks noChangeShapeType="1"/>
              </p:cNvSpPr>
              <p:nvPr/>
            </p:nvSpPr>
            <p:spPr bwMode="auto">
              <a:xfrm>
                <a:off x="4077" y="2563"/>
                <a:ext cx="7" cy="10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0" name="Line 626"/>
              <p:cNvSpPr>
                <a:spLocks noChangeShapeType="1"/>
              </p:cNvSpPr>
              <p:nvPr/>
            </p:nvSpPr>
            <p:spPr bwMode="auto">
              <a:xfrm>
                <a:off x="4084" y="2666"/>
                <a:ext cx="14" cy="15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1" name="Line 627"/>
              <p:cNvSpPr>
                <a:spLocks noChangeShapeType="1"/>
              </p:cNvSpPr>
              <p:nvPr/>
            </p:nvSpPr>
            <p:spPr bwMode="auto">
              <a:xfrm>
                <a:off x="4098" y="2825"/>
                <a:ext cx="14" cy="9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2" name="Line 628"/>
              <p:cNvSpPr>
                <a:spLocks noChangeShapeType="1"/>
              </p:cNvSpPr>
              <p:nvPr/>
            </p:nvSpPr>
            <p:spPr bwMode="auto">
              <a:xfrm>
                <a:off x="4112" y="2921"/>
                <a:ext cx="7" cy="9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3" name="Line 629"/>
              <p:cNvSpPr>
                <a:spLocks noChangeShapeType="1"/>
              </p:cNvSpPr>
              <p:nvPr/>
            </p:nvSpPr>
            <p:spPr bwMode="auto">
              <a:xfrm>
                <a:off x="4119" y="3016"/>
                <a:ext cx="28" cy="15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4" name="Line 630"/>
              <p:cNvSpPr>
                <a:spLocks noChangeShapeType="1"/>
              </p:cNvSpPr>
              <p:nvPr/>
            </p:nvSpPr>
            <p:spPr bwMode="auto">
              <a:xfrm>
                <a:off x="4147" y="3175"/>
                <a:ext cx="21" cy="9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5" name="Line 631"/>
              <p:cNvSpPr>
                <a:spLocks noChangeShapeType="1"/>
              </p:cNvSpPr>
              <p:nvPr/>
            </p:nvSpPr>
            <p:spPr bwMode="auto">
              <a:xfrm flipV="1">
                <a:off x="4168" y="3254"/>
                <a:ext cx="7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6" name="Line 632"/>
              <p:cNvSpPr>
                <a:spLocks noChangeShapeType="1"/>
              </p:cNvSpPr>
              <p:nvPr/>
            </p:nvSpPr>
            <p:spPr bwMode="auto">
              <a:xfrm>
                <a:off x="4175" y="3254"/>
                <a:ext cx="15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7" name="Line 633"/>
              <p:cNvSpPr>
                <a:spLocks noChangeShapeType="1"/>
              </p:cNvSpPr>
              <p:nvPr/>
            </p:nvSpPr>
            <p:spPr bwMode="auto">
              <a:xfrm flipV="1">
                <a:off x="4190" y="3270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8" name="Line 634"/>
              <p:cNvSpPr>
                <a:spLocks noChangeShapeType="1"/>
              </p:cNvSpPr>
              <p:nvPr/>
            </p:nvSpPr>
            <p:spPr bwMode="auto">
              <a:xfrm>
                <a:off x="4204" y="3270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59" name="Line 635"/>
              <p:cNvSpPr>
                <a:spLocks noChangeShapeType="1"/>
              </p:cNvSpPr>
              <p:nvPr/>
            </p:nvSpPr>
            <p:spPr bwMode="auto">
              <a:xfrm>
                <a:off x="4218" y="3270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0" name="Line 636"/>
              <p:cNvSpPr>
                <a:spLocks noChangeShapeType="1"/>
              </p:cNvSpPr>
              <p:nvPr/>
            </p:nvSpPr>
            <p:spPr bwMode="auto">
              <a:xfrm>
                <a:off x="4232" y="3270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1" name="Line 637"/>
              <p:cNvSpPr>
                <a:spLocks noChangeShapeType="1"/>
              </p:cNvSpPr>
              <p:nvPr/>
            </p:nvSpPr>
            <p:spPr bwMode="auto">
              <a:xfrm>
                <a:off x="4246" y="3270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2" name="Line 638"/>
              <p:cNvSpPr>
                <a:spLocks noChangeShapeType="1"/>
              </p:cNvSpPr>
              <p:nvPr/>
            </p:nvSpPr>
            <p:spPr bwMode="auto">
              <a:xfrm flipV="1">
                <a:off x="4253" y="3262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3" name="Line 639"/>
              <p:cNvSpPr>
                <a:spLocks noChangeShapeType="1"/>
              </p:cNvSpPr>
              <p:nvPr/>
            </p:nvSpPr>
            <p:spPr bwMode="auto">
              <a:xfrm flipV="1">
                <a:off x="4267" y="3254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4" name="Line 640"/>
              <p:cNvSpPr>
                <a:spLocks noChangeShapeType="1"/>
              </p:cNvSpPr>
              <p:nvPr/>
            </p:nvSpPr>
            <p:spPr bwMode="auto">
              <a:xfrm>
                <a:off x="4274" y="3254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5" name="Line 641"/>
              <p:cNvSpPr>
                <a:spLocks noChangeShapeType="1"/>
              </p:cNvSpPr>
              <p:nvPr/>
            </p:nvSpPr>
            <p:spPr bwMode="auto">
              <a:xfrm flipV="1">
                <a:off x="4288" y="3262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6" name="Line 642"/>
              <p:cNvSpPr>
                <a:spLocks noChangeShapeType="1"/>
              </p:cNvSpPr>
              <p:nvPr/>
            </p:nvSpPr>
            <p:spPr bwMode="auto">
              <a:xfrm>
                <a:off x="4302" y="3262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7" name="Line 643"/>
              <p:cNvSpPr>
                <a:spLocks noChangeShapeType="1"/>
              </p:cNvSpPr>
              <p:nvPr/>
            </p:nvSpPr>
            <p:spPr bwMode="auto">
              <a:xfrm>
                <a:off x="4309" y="3270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8" name="Line 644"/>
              <p:cNvSpPr>
                <a:spLocks noChangeShapeType="1"/>
              </p:cNvSpPr>
              <p:nvPr/>
            </p:nvSpPr>
            <p:spPr bwMode="auto">
              <a:xfrm>
                <a:off x="4338" y="3270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69" name="Line 645"/>
              <p:cNvSpPr>
                <a:spLocks noChangeShapeType="1"/>
              </p:cNvSpPr>
              <p:nvPr/>
            </p:nvSpPr>
            <p:spPr bwMode="auto">
              <a:xfrm>
                <a:off x="4352" y="3270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0" name="Line 646"/>
              <p:cNvSpPr>
                <a:spLocks noChangeShapeType="1"/>
              </p:cNvSpPr>
              <p:nvPr/>
            </p:nvSpPr>
            <p:spPr bwMode="auto">
              <a:xfrm>
                <a:off x="4359" y="3270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1" name="Line 647"/>
              <p:cNvSpPr>
                <a:spLocks noChangeShapeType="1"/>
              </p:cNvSpPr>
              <p:nvPr/>
            </p:nvSpPr>
            <p:spPr bwMode="auto">
              <a:xfrm>
                <a:off x="4387" y="3270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2" name="Line 648"/>
              <p:cNvSpPr>
                <a:spLocks noChangeShapeType="1"/>
              </p:cNvSpPr>
              <p:nvPr/>
            </p:nvSpPr>
            <p:spPr bwMode="auto">
              <a:xfrm flipV="1">
                <a:off x="4408" y="3262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3" name="Line 649"/>
              <p:cNvSpPr>
                <a:spLocks noChangeShapeType="1"/>
              </p:cNvSpPr>
              <p:nvPr/>
            </p:nvSpPr>
            <p:spPr bwMode="auto">
              <a:xfrm>
                <a:off x="4422" y="3262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4" name="Line 650"/>
              <p:cNvSpPr>
                <a:spLocks noChangeShapeType="1"/>
              </p:cNvSpPr>
              <p:nvPr/>
            </p:nvSpPr>
            <p:spPr bwMode="auto">
              <a:xfrm>
                <a:off x="4429" y="3270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5" name="Line 651"/>
              <p:cNvSpPr>
                <a:spLocks noChangeShapeType="1"/>
              </p:cNvSpPr>
              <p:nvPr/>
            </p:nvSpPr>
            <p:spPr bwMode="auto">
              <a:xfrm>
                <a:off x="4458" y="3270"/>
                <a:ext cx="3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6" name="Line 652"/>
              <p:cNvSpPr>
                <a:spLocks noChangeShapeType="1"/>
              </p:cNvSpPr>
              <p:nvPr/>
            </p:nvSpPr>
            <p:spPr bwMode="auto">
              <a:xfrm flipV="1">
                <a:off x="2496" y="3270"/>
                <a:ext cx="113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7" name="Line 653"/>
              <p:cNvSpPr>
                <a:spLocks noChangeShapeType="1"/>
              </p:cNvSpPr>
              <p:nvPr/>
            </p:nvSpPr>
            <p:spPr bwMode="auto">
              <a:xfrm flipV="1">
                <a:off x="2609" y="3262"/>
                <a:ext cx="78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8" name="Line 654"/>
              <p:cNvSpPr>
                <a:spLocks noChangeShapeType="1"/>
              </p:cNvSpPr>
              <p:nvPr/>
            </p:nvSpPr>
            <p:spPr bwMode="auto">
              <a:xfrm flipV="1">
                <a:off x="2687" y="3246"/>
                <a:ext cx="141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79" name="Line 655"/>
              <p:cNvSpPr>
                <a:spLocks noChangeShapeType="1"/>
              </p:cNvSpPr>
              <p:nvPr/>
            </p:nvSpPr>
            <p:spPr bwMode="auto">
              <a:xfrm flipV="1">
                <a:off x="2828" y="3206"/>
                <a:ext cx="84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0" name="Line 656"/>
              <p:cNvSpPr>
                <a:spLocks noChangeShapeType="1"/>
              </p:cNvSpPr>
              <p:nvPr/>
            </p:nvSpPr>
            <p:spPr bwMode="auto">
              <a:xfrm flipV="1">
                <a:off x="2912" y="3119"/>
                <a:ext cx="64" cy="8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1" name="Line 657"/>
              <p:cNvSpPr>
                <a:spLocks noChangeShapeType="1"/>
              </p:cNvSpPr>
              <p:nvPr/>
            </p:nvSpPr>
            <p:spPr bwMode="auto">
              <a:xfrm flipV="1">
                <a:off x="2976" y="3055"/>
                <a:ext cx="42" cy="6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2" name="Line 658"/>
              <p:cNvSpPr>
                <a:spLocks noChangeShapeType="1"/>
              </p:cNvSpPr>
              <p:nvPr/>
            </p:nvSpPr>
            <p:spPr bwMode="auto">
              <a:xfrm flipV="1">
                <a:off x="3018" y="2976"/>
                <a:ext cx="43" cy="7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3" name="Line 659"/>
              <p:cNvSpPr>
                <a:spLocks noChangeShapeType="1"/>
              </p:cNvSpPr>
              <p:nvPr/>
            </p:nvSpPr>
            <p:spPr bwMode="auto">
              <a:xfrm flipV="1">
                <a:off x="3061" y="2865"/>
                <a:ext cx="28" cy="11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4" name="Line 660"/>
              <p:cNvSpPr>
                <a:spLocks noChangeShapeType="1"/>
              </p:cNvSpPr>
              <p:nvPr/>
            </p:nvSpPr>
            <p:spPr bwMode="auto">
              <a:xfrm flipV="1">
                <a:off x="3089" y="2738"/>
                <a:ext cx="28" cy="12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5" name="Line 661"/>
              <p:cNvSpPr>
                <a:spLocks noChangeShapeType="1"/>
              </p:cNvSpPr>
              <p:nvPr/>
            </p:nvSpPr>
            <p:spPr bwMode="auto">
              <a:xfrm flipV="1">
                <a:off x="3117" y="2611"/>
                <a:ext cx="21" cy="12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6" name="Line 662"/>
              <p:cNvSpPr>
                <a:spLocks noChangeShapeType="1"/>
              </p:cNvSpPr>
              <p:nvPr/>
            </p:nvSpPr>
            <p:spPr bwMode="auto">
              <a:xfrm flipV="1">
                <a:off x="3138" y="2563"/>
                <a:ext cx="28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7" name="Line 663"/>
              <p:cNvSpPr>
                <a:spLocks noChangeShapeType="1"/>
              </p:cNvSpPr>
              <p:nvPr/>
            </p:nvSpPr>
            <p:spPr bwMode="auto">
              <a:xfrm>
                <a:off x="3166" y="2563"/>
                <a:ext cx="1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8" name="Line 664"/>
              <p:cNvSpPr>
                <a:spLocks noChangeShapeType="1"/>
              </p:cNvSpPr>
              <p:nvPr/>
            </p:nvSpPr>
            <p:spPr bwMode="auto">
              <a:xfrm>
                <a:off x="3181" y="2571"/>
                <a:ext cx="21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89" name="Line 665"/>
              <p:cNvSpPr>
                <a:spLocks noChangeShapeType="1"/>
              </p:cNvSpPr>
              <p:nvPr/>
            </p:nvSpPr>
            <p:spPr bwMode="auto">
              <a:xfrm>
                <a:off x="3202" y="2611"/>
                <a:ext cx="14" cy="47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0" name="Line 666"/>
              <p:cNvSpPr>
                <a:spLocks noChangeShapeType="1"/>
              </p:cNvSpPr>
              <p:nvPr/>
            </p:nvSpPr>
            <p:spPr bwMode="auto">
              <a:xfrm>
                <a:off x="3216" y="2658"/>
                <a:ext cx="21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1" name="Line 667"/>
              <p:cNvSpPr>
                <a:spLocks noChangeShapeType="1"/>
              </p:cNvSpPr>
              <p:nvPr/>
            </p:nvSpPr>
            <p:spPr bwMode="auto">
              <a:xfrm>
                <a:off x="3237" y="2714"/>
                <a:ext cx="21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2" name="Line 668"/>
              <p:cNvSpPr>
                <a:spLocks noChangeShapeType="1"/>
              </p:cNvSpPr>
              <p:nvPr/>
            </p:nvSpPr>
            <p:spPr bwMode="auto">
              <a:xfrm>
                <a:off x="3258" y="2770"/>
                <a:ext cx="28" cy="7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3" name="Line 669"/>
              <p:cNvSpPr>
                <a:spLocks noChangeShapeType="1"/>
              </p:cNvSpPr>
              <p:nvPr/>
            </p:nvSpPr>
            <p:spPr bwMode="auto">
              <a:xfrm>
                <a:off x="3286" y="2849"/>
                <a:ext cx="22" cy="11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4" name="Line 670"/>
              <p:cNvSpPr>
                <a:spLocks noChangeShapeType="1"/>
              </p:cNvSpPr>
              <p:nvPr/>
            </p:nvSpPr>
            <p:spPr bwMode="auto">
              <a:xfrm>
                <a:off x="3308" y="2960"/>
                <a:ext cx="21" cy="9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5" name="Line 671"/>
              <p:cNvSpPr>
                <a:spLocks noChangeShapeType="1"/>
              </p:cNvSpPr>
              <p:nvPr/>
            </p:nvSpPr>
            <p:spPr bwMode="auto">
              <a:xfrm>
                <a:off x="3329" y="3055"/>
                <a:ext cx="14" cy="12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6" name="Line 672"/>
              <p:cNvSpPr>
                <a:spLocks noChangeShapeType="1"/>
              </p:cNvSpPr>
              <p:nvPr/>
            </p:nvSpPr>
            <p:spPr bwMode="auto">
              <a:xfrm>
                <a:off x="3343" y="3175"/>
                <a:ext cx="21" cy="5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7" name="Line 673"/>
              <p:cNvSpPr>
                <a:spLocks noChangeShapeType="1"/>
              </p:cNvSpPr>
              <p:nvPr/>
            </p:nvSpPr>
            <p:spPr bwMode="auto">
              <a:xfrm>
                <a:off x="3364" y="3230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8" name="Line 674"/>
              <p:cNvSpPr>
                <a:spLocks noChangeShapeType="1"/>
              </p:cNvSpPr>
              <p:nvPr/>
            </p:nvSpPr>
            <p:spPr bwMode="auto">
              <a:xfrm>
                <a:off x="3378" y="3254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499" name="Line 675"/>
              <p:cNvSpPr>
                <a:spLocks noChangeShapeType="1"/>
              </p:cNvSpPr>
              <p:nvPr/>
            </p:nvSpPr>
            <p:spPr bwMode="auto">
              <a:xfrm>
                <a:off x="3392" y="3270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0" name="Line 676"/>
              <p:cNvSpPr>
                <a:spLocks noChangeShapeType="1"/>
              </p:cNvSpPr>
              <p:nvPr/>
            </p:nvSpPr>
            <p:spPr bwMode="auto">
              <a:xfrm>
                <a:off x="3406" y="3278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1" name="Line 677"/>
              <p:cNvSpPr>
                <a:spLocks noChangeShapeType="1"/>
              </p:cNvSpPr>
              <p:nvPr/>
            </p:nvSpPr>
            <p:spPr bwMode="auto">
              <a:xfrm flipV="1">
                <a:off x="3420" y="3270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2" name="Line 678"/>
              <p:cNvSpPr>
                <a:spLocks noChangeShapeType="1"/>
              </p:cNvSpPr>
              <p:nvPr/>
            </p:nvSpPr>
            <p:spPr bwMode="auto">
              <a:xfrm flipV="1">
                <a:off x="3427" y="3262"/>
                <a:ext cx="1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3" name="Line 679"/>
              <p:cNvSpPr>
                <a:spLocks noChangeShapeType="1"/>
              </p:cNvSpPr>
              <p:nvPr/>
            </p:nvSpPr>
            <p:spPr bwMode="auto">
              <a:xfrm>
                <a:off x="3442" y="3262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4" name="Line 680"/>
              <p:cNvSpPr>
                <a:spLocks noChangeShapeType="1"/>
              </p:cNvSpPr>
              <p:nvPr/>
            </p:nvSpPr>
            <p:spPr bwMode="auto">
              <a:xfrm flipV="1">
                <a:off x="3449" y="3254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5" name="Line 681"/>
              <p:cNvSpPr>
                <a:spLocks noChangeShapeType="1"/>
              </p:cNvSpPr>
              <p:nvPr/>
            </p:nvSpPr>
            <p:spPr bwMode="auto">
              <a:xfrm flipV="1">
                <a:off x="3470" y="3246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6" name="Line 682"/>
              <p:cNvSpPr>
                <a:spLocks noChangeShapeType="1"/>
              </p:cNvSpPr>
              <p:nvPr/>
            </p:nvSpPr>
            <p:spPr bwMode="auto">
              <a:xfrm>
                <a:off x="3484" y="3246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7" name="Line 683"/>
              <p:cNvSpPr>
                <a:spLocks noChangeShapeType="1"/>
              </p:cNvSpPr>
              <p:nvPr/>
            </p:nvSpPr>
            <p:spPr bwMode="auto">
              <a:xfrm>
                <a:off x="3498" y="3246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8" name="Line 684"/>
              <p:cNvSpPr>
                <a:spLocks noChangeShapeType="1"/>
              </p:cNvSpPr>
              <p:nvPr/>
            </p:nvSpPr>
            <p:spPr bwMode="auto">
              <a:xfrm>
                <a:off x="3512" y="3246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09" name="Line 685"/>
              <p:cNvSpPr>
                <a:spLocks noChangeShapeType="1"/>
              </p:cNvSpPr>
              <p:nvPr/>
            </p:nvSpPr>
            <p:spPr bwMode="auto">
              <a:xfrm>
                <a:off x="3519" y="3246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0" name="Line 686"/>
              <p:cNvSpPr>
                <a:spLocks noChangeShapeType="1"/>
              </p:cNvSpPr>
              <p:nvPr/>
            </p:nvSpPr>
            <p:spPr bwMode="auto">
              <a:xfrm>
                <a:off x="3533" y="3246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1" name="Line 687"/>
              <p:cNvSpPr>
                <a:spLocks noChangeShapeType="1"/>
              </p:cNvSpPr>
              <p:nvPr/>
            </p:nvSpPr>
            <p:spPr bwMode="auto">
              <a:xfrm>
                <a:off x="3554" y="3254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2" name="Line 688"/>
              <p:cNvSpPr>
                <a:spLocks noChangeShapeType="1"/>
              </p:cNvSpPr>
              <p:nvPr/>
            </p:nvSpPr>
            <p:spPr bwMode="auto">
              <a:xfrm>
                <a:off x="3569" y="3254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3" name="Line 689"/>
              <p:cNvSpPr>
                <a:spLocks noChangeShapeType="1"/>
              </p:cNvSpPr>
              <p:nvPr/>
            </p:nvSpPr>
            <p:spPr bwMode="auto">
              <a:xfrm>
                <a:off x="3583" y="3262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4" name="Line 690"/>
              <p:cNvSpPr>
                <a:spLocks noChangeShapeType="1"/>
              </p:cNvSpPr>
              <p:nvPr/>
            </p:nvSpPr>
            <p:spPr bwMode="auto">
              <a:xfrm>
                <a:off x="3597" y="3262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5" name="Line 691"/>
              <p:cNvSpPr>
                <a:spLocks noChangeShapeType="1"/>
              </p:cNvSpPr>
              <p:nvPr/>
            </p:nvSpPr>
            <p:spPr bwMode="auto">
              <a:xfrm>
                <a:off x="3611" y="3270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6" name="Line 692"/>
              <p:cNvSpPr>
                <a:spLocks noChangeShapeType="1"/>
              </p:cNvSpPr>
              <p:nvPr/>
            </p:nvSpPr>
            <p:spPr bwMode="auto">
              <a:xfrm>
                <a:off x="3618" y="3270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7" name="Line 693"/>
              <p:cNvSpPr>
                <a:spLocks noChangeShapeType="1"/>
              </p:cNvSpPr>
              <p:nvPr/>
            </p:nvSpPr>
            <p:spPr bwMode="auto">
              <a:xfrm flipV="1">
                <a:off x="3639" y="3262"/>
                <a:ext cx="21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8" name="Line 694"/>
              <p:cNvSpPr>
                <a:spLocks noChangeShapeType="1"/>
              </p:cNvSpPr>
              <p:nvPr/>
            </p:nvSpPr>
            <p:spPr bwMode="auto">
              <a:xfrm flipV="1">
                <a:off x="3660" y="3246"/>
                <a:ext cx="21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19" name="Line 695"/>
              <p:cNvSpPr>
                <a:spLocks noChangeShapeType="1"/>
              </p:cNvSpPr>
              <p:nvPr/>
            </p:nvSpPr>
            <p:spPr bwMode="auto">
              <a:xfrm flipV="1">
                <a:off x="3681" y="3238"/>
                <a:ext cx="15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0" name="Line 696"/>
              <p:cNvSpPr>
                <a:spLocks noChangeShapeType="1"/>
              </p:cNvSpPr>
              <p:nvPr/>
            </p:nvSpPr>
            <p:spPr bwMode="auto">
              <a:xfrm flipV="1">
                <a:off x="3696" y="3230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1" name="Line 697"/>
              <p:cNvSpPr>
                <a:spLocks noChangeShapeType="1"/>
              </p:cNvSpPr>
              <p:nvPr/>
            </p:nvSpPr>
            <p:spPr bwMode="auto">
              <a:xfrm flipV="1">
                <a:off x="3710" y="3222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2" name="Line 698"/>
              <p:cNvSpPr>
                <a:spLocks noChangeShapeType="1"/>
              </p:cNvSpPr>
              <p:nvPr/>
            </p:nvSpPr>
            <p:spPr bwMode="auto">
              <a:xfrm flipV="1">
                <a:off x="3724" y="3214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3" name="Line 699"/>
              <p:cNvSpPr>
                <a:spLocks noChangeShapeType="1"/>
              </p:cNvSpPr>
              <p:nvPr/>
            </p:nvSpPr>
            <p:spPr bwMode="auto">
              <a:xfrm>
                <a:off x="3738" y="3214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4" name="Line 700"/>
              <p:cNvSpPr>
                <a:spLocks noChangeShapeType="1"/>
              </p:cNvSpPr>
              <p:nvPr/>
            </p:nvSpPr>
            <p:spPr bwMode="auto">
              <a:xfrm>
                <a:off x="3752" y="3214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5" name="Line 701"/>
              <p:cNvSpPr>
                <a:spLocks noChangeShapeType="1"/>
              </p:cNvSpPr>
              <p:nvPr/>
            </p:nvSpPr>
            <p:spPr bwMode="auto">
              <a:xfrm>
                <a:off x="3766" y="3214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6" name="Line 702"/>
              <p:cNvSpPr>
                <a:spLocks noChangeShapeType="1"/>
              </p:cNvSpPr>
              <p:nvPr/>
            </p:nvSpPr>
            <p:spPr bwMode="auto">
              <a:xfrm>
                <a:off x="3773" y="3214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7" name="Line 703"/>
              <p:cNvSpPr>
                <a:spLocks noChangeShapeType="1"/>
              </p:cNvSpPr>
              <p:nvPr/>
            </p:nvSpPr>
            <p:spPr bwMode="auto">
              <a:xfrm>
                <a:off x="3787" y="3222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8" name="Line 704"/>
              <p:cNvSpPr>
                <a:spLocks noChangeShapeType="1"/>
              </p:cNvSpPr>
              <p:nvPr/>
            </p:nvSpPr>
            <p:spPr bwMode="auto">
              <a:xfrm>
                <a:off x="3794" y="3222"/>
                <a:ext cx="1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29" name="Line 705"/>
              <p:cNvSpPr>
                <a:spLocks noChangeShapeType="1"/>
              </p:cNvSpPr>
              <p:nvPr/>
            </p:nvSpPr>
            <p:spPr bwMode="auto">
              <a:xfrm>
                <a:off x="3809" y="3222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0" name="Line 706"/>
              <p:cNvSpPr>
                <a:spLocks noChangeShapeType="1"/>
              </p:cNvSpPr>
              <p:nvPr/>
            </p:nvSpPr>
            <p:spPr bwMode="auto">
              <a:xfrm>
                <a:off x="3816" y="3222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1" name="Line 707"/>
              <p:cNvSpPr>
                <a:spLocks noChangeShapeType="1"/>
              </p:cNvSpPr>
              <p:nvPr/>
            </p:nvSpPr>
            <p:spPr bwMode="auto">
              <a:xfrm>
                <a:off x="3830" y="3230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2" name="Line 708"/>
              <p:cNvSpPr>
                <a:spLocks noChangeShapeType="1"/>
              </p:cNvSpPr>
              <p:nvPr/>
            </p:nvSpPr>
            <p:spPr bwMode="auto">
              <a:xfrm flipV="1">
                <a:off x="3858" y="3214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3" name="Line 709"/>
              <p:cNvSpPr>
                <a:spLocks noChangeShapeType="1"/>
              </p:cNvSpPr>
              <p:nvPr/>
            </p:nvSpPr>
            <p:spPr bwMode="auto">
              <a:xfrm flipV="1">
                <a:off x="3872" y="3175"/>
                <a:ext cx="14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4" name="Line 710"/>
              <p:cNvSpPr>
                <a:spLocks noChangeShapeType="1"/>
              </p:cNvSpPr>
              <p:nvPr/>
            </p:nvSpPr>
            <p:spPr bwMode="auto">
              <a:xfrm flipV="1">
                <a:off x="3886" y="3127"/>
                <a:ext cx="7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5" name="Line 711"/>
              <p:cNvSpPr>
                <a:spLocks noChangeShapeType="1"/>
              </p:cNvSpPr>
              <p:nvPr/>
            </p:nvSpPr>
            <p:spPr bwMode="auto">
              <a:xfrm flipV="1">
                <a:off x="3893" y="3071"/>
                <a:ext cx="14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6" name="Line 712"/>
              <p:cNvSpPr>
                <a:spLocks noChangeShapeType="1"/>
              </p:cNvSpPr>
              <p:nvPr/>
            </p:nvSpPr>
            <p:spPr bwMode="auto">
              <a:xfrm flipV="1">
                <a:off x="3907" y="3016"/>
                <a:ext cx="14" cy="5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7" name="Line 713"/>
              <p:cNvSpPr>
                <a:spLocks noChangeShapeType="1"/>
              </p:cNvSpPr>
              <p:nvPr/>
            </p:nvSpPr>
            <p:spPr bwMode="auto">
              <a:xfrm flipV="1">
                <a:off x="3921" y="2952"/>
                <a:ext cx="7" cy="6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8" name="Line 714"/>
              <p:cNvSpPr>
                <a:spLocks noChangeShapeType="1"/>
              </p:cNvSpPr>
              <p:nvPr/>
            </p:nvSpPr>
            <p:spPr bwMode="auto">
              <a:xfrm flipV="1">
                <a:off x="3928" y="2897"/>
                <a:ext cx="15" cy="55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39" name="Line 715"/>
              <p:cNvSpPr>
                <a:spLocks noChangeShapeType="1"/>
              </p:cNvSpPr>
              <p:nvPr/>
            </p:nvSpPr>
            <p:spPr bwMode="auto">
              <a:xfrm flipV="1">
                <a:off x="3943" y="2825"/>
                <a:ext cx="14" cy="7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0" name="Line 716"/>
              <p:cNvSpPr>
                <a:spLocks noChangeShapeType="1"/>
              </p:cNvSpPr>
              <p:nvPr/>
            </p:nvSpPr>
            <p:spPr bwMode="auto">
              <a:xfrm flipV="1">
                <a:off x="3957" y="2762"/>
                <a:ext cx="21" cy="6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1" name="Line 717"/>
              <p:cNvSpPr>
                <a:spLocks noChangeShapeType="1"/>
              </p:cNvSpPr>
              <p:nvPr/>
            </p:nvSpPr>
            <p:spPr bwMode="auto">
              <a:xfrm flipV="1">
                <a:off x="3978" y="2682"/>
                <a:ext cx="14" cy="8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2" name="Line 718"/>
              <p:cNvSpPr>
                <a:spLocks noChangeShapeType="1"/>
              </p:cNvSpPr>
              <p:nvPr/>
            </p:nvSpPr>
            <p:spPr bwMode="auto">
              <a:xfrm flipV="1">
                <a:off x="3992" y="2619"/>
                <a:ext cx="7" cy="6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3" name="Line 719"/>
              <p:cNvSpPr>
                <a:spLocks noChangeShapeType="1"/>
              </p:cNvSpPr>
              <p:nvPr/>
            </p:nvSpPr>
            <p:spPr bwMode="auto">
              <a:xfrm flipV="1">
                <a:off x="3999" y="2587"/>
                <a:ext cx="14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4" name="Line 720"/>
              <p:cNvSpPr>
                <a:spLocks noChangeShapeType="1"/>
              </p:cNvSpPr>
              <p:nvPr/>
            </p:nvSpPr>
            <p:spPr bwMode="auto">
              <a:xfrm flipV="1">
                <a:off x="4013" y="2563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5" name="Line 721"/>
              <p:cNvSpPr>
                <a:spLocks noChangeShapeType="1"/>
              </p:cNvSpPr>
              <p:nvPr/>
            </p:nvSpPr>
            <p:spPr bwMode="auto">
              <a:xfrm flipV="1">
                <a:off x="4027" y="2547"/>
                <a:ext cx="7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6" name="Line 722"/>
              <p:cNvSpPr>
                <a:spLocks noChangeShapeType="1"/>
              </p:cNvSpPr>
              <p:nvPr/>
            </p:nvSpPr>
            <p:spPr bwMode="auto">
              <a:xfrm>
                <a:off x="4034" y="2547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7" name="Line 723"/>
              <p:cNvSpPr>
                <a:spLocks noChangeShapeType="1"/>
              </p:cNvSpPr>
              <p:nvPr/>
            </p:nvSpPr>
            <p:spPr bwMode="auto">
              <a:xfrm flipV="1">
                <a:off x="4048" y="2531"/>
                <a:ext cx="15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8" name="Line 724"/>
              <p:cNvSpPr>
                <a:spLocks noChangeShapeType="1"/>
              </p:cNvSpPr>
              <p:nvPr/>
            </p:nvSpPr>
            <p:spPr bwMode="auto">
              <a:xfrm>
                <a:off x="4063" y="2531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49" name="Line 725"/>
              <p:cNvSpPr>
                <a:spLocks noChangeShapeType="1"/>
              </p:cNvSpPr>
              <p:nvPr/>
            </p:nvSpPr>
            <p:spPr bwMode="auto">
              <a:xfrm>
                <a:off x="4077" y="2539"/>
                <a:ext cx="7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0" name="Line 726"/>
              <p:cNvSpPr>
                <a:spLocks noChangeShapeType="1"/>
              </p:cNvSpPr>
              <p:nvPr/>
            </p:nvSpPr>
            <p:spPr bwMode="auto">
              <a:xfrm>
                <a:off x="4084" y="2547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1" name="Line 727"/>
              <p:cNvSpPr>
                <a:spLocks noChangeShapeType="1"/>
              </p:cNvSpPr>
              <p:nvPr/>
            </p:nvSpPr>
            <p:spPr bwMode="auto">
              <a:xfrm>
                <a:off x="4098" y="2571"/>
                <a:ext cx="14" cy="32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2" name="Line 728"/>
              <p:cNvSpPr>
                <a:spLocks noChangeShapeType="1"/>
              </p:cNvSpPr>
              <p:nvPr/>
            </p:nvSpPr>
            <p:spPr bwMode="auto">
              <a:xfrm>
                <a:off x="4112" y="2603"/>
                <a:ext cx="7" cy="4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3" name="Line 729"/>
              <p:cNvSpPr>
                <a:spLocks noChangeShapeType="1"/>
              </p:cNvSpPr>
              <p:nvPr/>
            </p:nvSpPr>
            <p:spPr bwMode="auto">
              <a:xfrm>
                <a:off x="4119" y="2651"/>
                <a:ext cx="28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4" name="Line 730"/>
              <p:cNvSpPr>
                <a:spLocks noChangeShapeType="1"/>
              </p:cNvSpPr>
              <p:nvPr/>
            </p:nvSpPr>
            <p:spPr bwMode="auto">
              <a:xfrm>
                <a:off x="4147" y="2690"/>
                <a:ext cx="21" cy="6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5" name="Line 731"/>
              <p:cNvSpPr>
                <a:spLocks noChangeShapeType="1"/>
              </p:cNvSpPr>
              <p:nvPr/>
            </p:nvSpPr>
            <p:spPr bwMode="auto">
              <a:xfrm>
                <a:off x="4168" y="2754"/>
                <a:ext cx="7" cy="103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6" name="Line 732"/>
              <p:cNvSpPr>
                <a:spLocks noChangeShapeType="1"/>
              </p:cNvSpPr>
              <p:nvPr/>
            </p:nvSpPr>
            <p:spPr bwMode="auto">
              <a:xfrm>
                <a:off x="4175" y="2857"/>
                <a:ext cx="15" cy="7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7" name="Line 733"/>
              <p:cNvSpPr>
                <a:spLocks noChangeShapeType="1"/>
              </p:cNvSpPr>
              <p:nvPr/>
            </p:nvSpPr>
            <p:spPr bwMode="auto">
              <a:xfrm>
                <a:off x="4190" y="2928"/>
                <a:ext cx="14" cy="5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8" name="Line 734"/>
              <p:cNvSpPr>
                <a:spLocks noChangeShapeType="1"/>
              </p:cNvSpPr>
              <p:nvPr/>
            </p:nvSpPr>
            <p:spPr bwMode="auto">
              <a:xfrm>
                <a:off x="4204" y="2984"/>
                <a:ext cx="14" cy="71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59" name="Line 735"/>
              <p:cNvSpPr>
                <a:spLocks noChangeShapeType="1"/>
              </p:cNvSpPr>
              <p:nvPr/>
            </p:nvSpPr>
            <p:spPr bwMode="auto">
              <a:xfrm>
                <a:off x="4218" y="3055"/>
                <a:ext cx="14" cy="6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0" name="Line 736"/>
              <p:cNvSpPr>
                <a:spLocks noChangeShapeType="1"/>
              </p:cNvSpPr>
              <p:nvPr/>
            </p:nvSpPr>
            <p:spPr bwMode="auto">
              <a:xfrm>
                <a:off x="4232" y="3119"/>
                <a:ext cx="14" cy="4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1" name="Line 737"/>
              <p:cNvSpPr>
                <a:spLocks noChangeShapeType="1"/>
              </p:cNvSpPr>
              <p:nvPr/>
            </p:nvSpPr>
            <p:spPr bwMode="auto">
              <a:xfrm>
                <a:off x="4246" y="3159"/>
                <a:ext cx="7" cy="39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2" name="Line 738"/>
              <p:cNvSpPr>
                <a:spLocks noChangeShapeType="1"/>
              </p:cNvSpPr>
              <p:nvPr/>
            </p:nvSpPr>
            <p:spPr bwMode="auto">
              <a:xfrm>
                <a:off x="4253" y="3198"/>
                <a:ext cx="14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3" name="Line 739"/>
              <p:cNvSpPr>
                <a:spLocks noChangeShapeType="1"/>
              </p:cNvSpPr>
              <p:nvPr/>
            </p:nvSpPr>
            <p:spPr bwMode="auto">
              <a:xfrm>
                <a:off x="4267" y="3222"/>
                <a:ext cx="7" cy="24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4" name="Line 740"/>
              <p:cNvSpPr>
                <a:spLocks noChangeShapeType="1"/>
              </p:cNvSpPr>
              <p:nvPr/>
            </p:nvSpPr>
            <p:spPr bwMode="auto">
              <a:xfrm>
                <a:off x="4274" y="3246"/>
                <a:ext cx="14" cy="8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5" name="Line 741"/>
              <p:cNvSpPr>
                <a:spLocks noChangeShapeType="1"/>
              </p:cNvSpPr>
              <p:nvPr/>
            </p:nvSpPr>
            <p:spPr bwMode="auto">
              <a:xfrm>
                <a:off x="4288" y="3254"/>
                <a:ext cx="14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6" name="Line 742"/>
              <p:cNvSpPr>
                <a:spLocks noChangeShapeType="1"/>
              </p:cNvSpPr>
              <p:nvPr/>
            </p:nvSpPr>
            <p:spPr bwMode="auto">
              <a:xfrm>
                <a:off x="4302" y="3270"/>
                <a:ext cx="7" cy="16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7" name="Line 743"/>
              <p:cNvSpPr>
                <a:spLocks noChangeShapeType="1"/>
              </p:cNvSpPr>
              <p:nvPr/>
            </p:nvSpPr>
            <p:spPr bwMode="auto">
              <a:xfrm>
                <a:off x="4309" y="3286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8" name="Line 744"/>
              <p:cNvSpPr>
                <a:spLocks noChangeShapeType="1"/>
              </p:cNvSpPr>
              <p:nvPr/>
            </p:nvSpPr>
            <p:spPr bwMode="auto">
              <a:xfrm>
                <a:off x="4338" y="3286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69" name="Line 745"/>
              <p:cNvSpPr>
                <a:spLocks noChangeShapeType="1"/>
              </p:cNvSpPr>
              <p:nvPr/>
            </p:nvSpPr>
            <p:spPr bwMode="auto">
              <a:xfrm>
                <a:off x="4352" y="3286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0" name="Line 746"/>
              <p:cNvSpPr>
                <a:spLocks noChangeShapeType="1"/>
              </p:cNvSpPr>
              <p:nvPr/>
            </p:nvSpPr>
            <p:spPr bwMode="auto">
              <a:xfrm>
                <a:off x="4359" y="3286"/>
                <a:ext cx="28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1" name="Line 747"/>
              <p:cNvSpPr>
                <a:spLocks noChangeShapeType="1"/>
              </p:cNvSpPr>
              <p:nvPr/>
            </p:nvSpPr>
            <p:spPr bwMode="auto">
              <a:xfrm>
                <a:off x="4387" y="3286"/>
                <a:ext cx="21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2" name="Line 748"/>
              <p:cNvSpPr>
                <a:spLocks noChangeShapeType="1"/>
              </p:cNvSpPr>
              <p:nvPr/>
            </p:nvSpPr>
            <p:spPr bwMode="auto">
              <a:xfrm>
                <a:off x="4408" y="3286"/>
                <a:ext cx="14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3" name="Line 749"/>
              <p:cNvSpPr>
                <a:spLocks noChangeShapeType="1"/>
              </p:cNvSpPr>
              <p:nvPr/>
            </p:nvSpPr>
            <p:spPr bwMode="auto">
              <a:xfrm>
                <a:off x="4422" y="3286"/>
                <a:ext cx="7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4" name="Line 750"/>
              <p:cNvSpPr>
                <a:spLocks noChangeShapeType="1"/>
              </p:cNvSpPr>
              <p:nvPr/>
            </p:nvSpPr>
            <p:spPr bwMode="auto">
              <a:xfrm>
                <a:off x="4429" y="3286"/>
                <a:ext cx="29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5" name="Line 751"/>
              <p:cNvSpPr>
                <a:spLocks noChangeShapeType="1"/>
              </p:cNvSpPr>
              <p:nvPr/>
            </p:nvSpPr>
            <p:spPr bwMode="auto">
              <a:xfrm>
                <a:off x="4458" y="3286"/>
                <a:ext cx="35" cy="0"/>
              </a:xfrm>
              <a:prstGeom prst="lin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6" name="Oval 752"/>
              <p:cNvSpPr>
                <a:spLocks noChangeArrowheads="1"/>
              </p:cNvSpPr>
              <p:nvPr/>
            </p:nvSpPr>
            <p:spPr bwMode="auto">
              <a:xfrm>
                <a:off x="2468" y="3254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7" name="Oval 753"/>
              <p:cNvSpPr>
                <a:spLocks noChangeArrowheads="1"/>
              </p:cNvSpPr>
              <p:nvPr/>
            </p:nvSpPr>
            <p:spPr bwMode="auto">
              <a:xfrm>
                <a:off x="2581" y="3230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8" name="Oval 754"/>
              <p:cNvSpPr>
                <a:spLocks noChangeArrowheads="1"/>
              </p:cNvSpPr>
              <p:nvPr/>
            </p:nvSpPr>
            <p:spPr bwMode="auto">
              <a:xfrm>
                <a:off x="2658" y="3159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79" name="Oval 755"/>
              <p:cNvSpPr>
                <a:spLocks noChangeArrowheads="1"/>
              </p:cNvSpPr>
              <p:nvPr/>
            </p:nvSpPr>
            <p:spPr bwMode="auto">
              <a:xfrm>
                <a:off x="2799" y="3103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0" name="Oval 756"/>
              <p:cNvSpPr>
                <a:spLocks noChangeArrowheads="1"/>
              </p:cNvSpPr>
              <p:nvPr/>
            </p:nvSpPr>
            <p:spPr bwMode="auto">
              <a:xfrm>
                <a:off x="2884" y="281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1" name="Oval 757"/>
              <p:cNvSpPr>
                <a:spLocks noChangeArrowheads="1"/>
              </p:cNvSpPr>
              <p:nvPr/>
            </p:nvSpPr>
            <p:spPr bwMode="auto">
              <a:xfrm>
                <a:off x="2948" y="2468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2" name="Oval 758"/>
              <p:cNvSpPr>
                <a:spLocks noChangeArrowheads="1"/>
              </p:cNvSpPr>
              <p:nvPr/>
            </p:nvSpPr>
            <p:spPr bwMode="auto">
              <a:xfrm>
                <a:off x="2990" y="2222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3" name="Oval 759"/>
              <p:cNvSpPr>
                <a:spLocks noChangeArrowheads="1"/>
              </p:cNvSpPr>
              <p:nvPr/>
            </p:nvSpPr>
            <p:spPr bwMode="auto">
              <a:xfrm>
                <a:off x="3032" y="2039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4" name="Oval 760"/>
              <p:cNvSpPr>
                <a:spLocks noChangeArrowheads="1"/>
              </p:cNvSpPr>
              <p:nvPr/>
            </p:nvSpPr>
            <p:spPr bwMode="auto">
              <a:xfrm>
                <a:off x="3061" y="2039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5" name="Oval 761"/>
              <p:cNvSpPr>
                <a:spLocks noChangeArrowheads="1"/>
              </p:cNvSpPr>
              <p:nvPr/>
            </p:nvSpPr>
            <p:spPr bwMode="auto">
              <a:xfrm>
                <a:off x="3089" y="2190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6" name="Oval 762"/>
              <p:cNvSpPr>
                <a:spLocks noChangeArrowheads="1"/>
              </p:cNvSpPr>
              <p:nvPr/>
            </p:nvSpPr>
            <p:spPr bwMode="auto">
              <a:xfrm>
                <a:off x="3110" y="2500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7" name="Oval 763"/>
              <p:cNvSpPr>
                <a:spLocks noChangeArrowheads="1"/>
              </p:cNvSpPr>
              <p:nvPr/>
            </p:nvSpPr>
            <p:spPr bwMode="auto">
              <a:xfrm>
                <a:off x="3138" y="2960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8" name="Oval 764"/>
              <p:cNvSpPr>
                <a:spLocks noChangeArrowheads="1"/>
              </p:cNvSpPr>
              <p:nvPr/>
            </p:nvSpPr>
            <p:spPr bwMode="auto">
              <a:xfrm>
                <a:off x="3152" y="3087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89" name="Oval 765"/>
              <p:cNvSpPr>
                <a:spLocks noChangeArrowheads="1"/>
              </p:cNvSpPr>
              <p:nvPr/>
            </p:nvSpPr>
            <p:spPr bwMode="auto">
              <a:xfrm>
                <a:off x="3173" y="315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0" name="Oval 766"/>
              <p:cNvSpPr>
                <a:spLocks noChangeArrowheads="1"/>
              </p:cNvSpPr>
              <p:nvPr/>
            </p:nvSpPr>
            <p:spPr bwMode="auto">
              <a:xfrm>
                <a:off x="3188" y="3175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1" name="Oval 767"/>
              <p:cNvSpPr>
                <a:spLocks noChangeArrowheads="1"/>
              </p:cNvSpPr>
              <p:nvPr/>
            </p:nvSpPr>
            <p:spPr bwMode="auto">
              <a:xfrm>
                <a:off x="3209" y="3183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2" name="Oval 768"/>
              <p:cNvSpPr>
                <a:spLocks noChangeArrowheads="1"/>
              </p:cNvSpPr>
              <p:nvPr/>
            </p:nvSpPr>
            <p:spPr bwMode="auto">
              <a:xfrm>
                <a:off x="3230" y="3214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3" name="Oval 769"/>
              <p:cNvSpPr>
                <a:spLocks noChangeArrowheads="1"/>
              </p:cNvSpPr>
              <p:nvPr/>
            </p:nvSpPr>
            <p:spPr bwMode="auto">
              <a:xfrm>
                <a:off x="3258" y="324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4" name="Oval 770"/>
              <p:cNvSpPr>
                <a:spLocks noChangeArrowheads="1"/>
              </p:cNvSpPr>
              <p:nvPr/>
            </p:nvSpPr>
            <p:spPr bwMode="auto">
              <a:xfrm>
                <a:off x="3279" y="324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5" name="Oval 771"/>
              <p:cNvSpPr>
                <a:spLocks noChangeArrowheads="1"/>
              </p:cNvSpPr>
              <p:nvPr/>
            </p:nvSpPr>
            <p:spPr bwMode="auto">
              <a:xfrm>
                <a:off x="3300" y="3246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6" name="Oval 772"/>
              <p:cNvSpPr>
                <a:spLocks noChangeArrowheads="1"/>
              </p:cNvSpPr>
              <p:nvPr/>
            </p:nvSpPr>
            <p:spPr bwMode="auto">
              <a:xfrm>
                <a:off x="3315" y="324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7" name="Oval 773"/>
              <p:cNvSpPr>
                <a:spLocks noChangeArrowheads="1"/>
              </p:cNvSpPr>
              <p:nvPr/>
            </p:nvSpPr>
            <p:spPr bwMode="auto">
              <a:xfrm>
                <a:off x="3336" y="3230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8" name="Oval 774"/>
              <p:cNvSpPr>
                <a:spLocks noChangeArrowheads="1"/>
              </p:cNvSpPr>
              <p:nvPr/>
            </p:nvSpPr>
            <p:spPr bwMode="auto">
              <a:xfrm>
                <a:off x="3350" y="319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599" name="Oval 775"/>
              <p:cNvSpPr>
                <a:spLocks noChangeArrowheads="1"/>
              </p:cNvSpPr>
              <p:nvPr/>
            </p:nvSpPr>
            <p:spPr bwMode="auto">
              <a:xfrm>
                <a:off x="3364" y="320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0" name="Oval 776"/>
              <p:cNvSpPr>
                <a:spLocks noChangeArrowheads="1"/>
              </p:cNvSpPr>
              <p:nvPr/>
            </p:nvSpPr>
            <p:spPr bwMode="auto">
              <a:xfrm>
                <a:off x="3378" y="3198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1" name="Oval 777"/>
              <p:cNvSpPr>
                <a:spLocks noChangeArrowheads="1"/>
              </p:cNvSpPr>
              <p:nvPr/>
            </p:nvSpPr>
            <p:spPr bwMode="auto">
              <a:xfrm>
                <a:off x="3392" y="3198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2" name="Oval 778"/>
              <p:cNvSpPr>
                <a:spLocks noChangeArrowheads="1"/>
              </p:cNvSpPr>
              <p:nvPr/>
            </p:nvSpPr>
            <p:spPr bwMode="auto">
              <a:xfrm>
                <a:off x="3399" y="3183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3" name="Oval 779"/>
              <p:cNvSpPr>
                <a:spLocks noChangeArrowheads="1"/>
              </p:cNvSpPr>
              <p:nvPr/>
            </p:nvSpPr>
            <p:spPr bwMode="auto">
              <a:xfrm>
                <a:off x="3413" y="3183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4" name="Oval 780"/>
              <p:cNvSpPr>
                <a:spLocks noChangeArrowheads="1"/>
              </p:cNvSpPr>
              <p:nvPr/>
            </p:nvSpPr>
            <p:spPr bwMode="auto">
              <a:xfrm>
                <a:off x="3420" y="3151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5" name="Oval 781"/>
              <p:cNvSpPr>
                <a:spLocks noChangeArrowheads="1"/>
              </p:cNvSpPr>
              <p:nvPr/>
            </p:nvSpPr>
            <p:spPr bwMode="auto">
              <a:xfrm>
                <a:off x="3442" y="3159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6" name="Oval 782"/>
              <p:cNvSpPr>
                <a:spLocks noChangeArrowheads="1"/>
              </p:cNvSpPr>
              <p:nvPr/>
            </p:nvSpPr>
            <p:spPr bwMode="auto">
              <a:xfrm>
                <a:off x="3456" y="3175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7" name="Oval 783"/>
              <p:cNvSpPr>
                <a:spLocks noChangeArrowheads="1"/>
              </p:cNvSpPr>
              <p:nvPr/>
            </p:nvSpPr>
            <p:spPr bwMode="auto">
              <a:xfrm>
                <a:off x="3470" y="320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8" name="Oval 784"/>
              <p:cNvSpPr>
                <a:spLocks noChangeArrowheads="1"/>
              </p:cNvSpPr>
              <p:nvPr/>
            </p:nvSpPr>
            <p:spPr bwMode="auto">
              <a:xfrm>
                <a:off x="3484" y="3222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09" name="Oval 785"/>
              <p:cNvSpPr>
                <a:spLocks noChangeArrowheads="1"/>
              </p:cNvSpPr>
              <p:nvPr/>
            </p:nvSpPr>
            <p:spPr bwMode="auto">
              <a:xfrm>
                <a:off x="3491" y="320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0" name="Oval 786"/>
              <p:cNvSpPr>
                <a:spLocks noChangeArrowheads="1"/>
              </p:cNvSpPr>
              <p:nvPr/>
            </p:nvSpPr>
            <p:spPr bwMode="auto">
              <a:xfrm>
                <a:off x="3505" y="3230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1" name="Oval 787"/>
              <p:cNvSpPr>
                <a:spLocks noChangeArrowheads="1"/>
              </p:cNvSpPr>
              <p:nvPr/>
            </p:nvSpPr>
            <p:spPr bwMode="auto">
              <a:xfrm>
                <a:off x="3526" y="3230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2" name="Oval 788"/>
              <p:cNvSpPr>
                <a:spLocks noChangeArrowheads="1"/>
              </p:cNvSpPr>
              <p:nvPr/>
            </p:nvSpPr>
            <p:spPr bwMode="auto">
              <a:xfrm>
                <a:off x="3540" y="3214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3" name="Oval 789"/>
              <p:cNvSpPr>
                <a:spLocks noChangeArrowheads="1"/>
              </p:cNvSpPr>
              <p:nvPr/>
            </p:nvSpPr>
            <p:spPr bwMode="auto">
              <a:xfrm>
                <a:off x="3554" y="3214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4" name="Oval 790"/>
              <p:cNvSpPr>
                <a:spLocks noChangeArrowheads="1"/>
              </p:cNvSpPr>
              <p:nvPr/>
            </p:nvSpPr>
            <p:spPr bwMode="auto">
              <a:xfrm>
                <a:off x="3569" y="320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5" name="Oval 791"/>
              <p:cNvSpPr>
                <a:spLocks noChangeArrowheads="1"/>
              </p:cNvSpPr>
              <p:nvPr/>
            </p:nvSpPr>
            <p:spPr bwMode="auto">
              <a:xfrm>
                <a:off x="3583" y="3214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6" name="Oval 792"/>
              <p:cNvSpPr>
                <a:spLocks noChangeArrowheads="1"/>
              </p:cNvSpPr>
              <p:nvPr/>
            </p:nvSpPr>
            <p:spPr bwMode="auto">
              <a:xfrm>
                <a:off x="3590" y="320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7" name="Oval 793"/>
              <p:cNvSpPr>
                <a:spLocks noChangeArrowheads="1"/>
              </p:cNvSpPr>
              <p:nvPr/>
            </p:nvSpPr>
            <p:spPr bwMode="auto">
              <a:xfrm>
                <a:off x="3611" y="3230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8" name="Oval 794"/>
              <p:cNvSpPr>
                <a:spLocks noChangeArrowheads="1"/>
              </p:cNvSpPr>
              <p:nvPr/>
            </p:nvSpPr>
            <p:spPr bwMode="auto">
              <a:xfrm>
                <a:off x="3632" y="3230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19" name="Oval 795"/>
              <p:cNvSpPr>
                <a:spLocks noChangeArrowheads="1"/>
              </p:cNvSpPr>
              <p:nvPr/>
            </p:nvSpPr>
            <p:spPr bwMode="auto">
              <a:xfrm>
                <a:off x="3653" y="3222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0" name="Oval 796"/>
              <p:cNvSpPr>
                <a:spLocks noChangeArrowheads="1"/>
              </p:cNvSpPr>
              <p:nvPr/>
            </p:nvSpPr>
            <p:spPr bwMode="auto">
              <a:xfrm>
                <a:off x="3667" y="3230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1" name="Oval 797"/>
              <p:cNvSpPr>
                <a:spLocks noChangeArrowheads="1"/>
              </p:cNvSpPr>
              <p:nvPr/>
            </p:nvSpPr>
            <p:spPr bwMode="auto">
              <a:xfrm>
                <a:off x="3681" y="3214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2" name="Oval 798"/>
              <p:cNvSpPr>
                <a:spLocks noChangeArrowheads="1"/>
              </p:cNvSpPr>
              <p:nvPr/>
            </p:nvSpPr>
            <p:spPr bwMode="auto">
              <a:xfrm>
                <a:off x="3696" y="3214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3" name="Oval 799"/>
              <p:cNvSpPr>
                <a:spLocks noChangeArrowheads="1"/>
              </p:cNvSpPr>
              <p:nvPr/>
            </p:nvSpPr>
            <p:spPr bwMode="auto">
              <a:xfrm>
                <a:off x="3710" y="320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4" name="Oval 800"/>
              <p:cNvSpPr>
                <a:spLocks noChangeArrowheads="1"/>
              </p:cNvSpPr>
              <p:nvPr/>
            </p:nvSpPr>
            <p:spPr bwMode="auto">
              <a:xfrm>
                <a:off x="3724" y="3222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5" name="Oval 801"/>
              <p:cNvSpPr>
                <a:spLocks noChangeArrowheads="1"/>
              </p:cNvSpPr>
              <p:nvPr/>
            </p:nvSpPr>
            <p:spPr bwMode="auto">
              <a:xfrm>
                <a:off x="3738" y="3206"/>
                <a:ext cx="49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6" name="Oval 802"/>
              <p:cNvSpPr>
                <a:spLocks noChangeArrowheads="1"/>
              </p:cNvSpPr>
              <p:nvPr/>
            </p:nvSpPr>
            <p:spPr bwMode="auto">
              <a:xfrm>
                <a:off x="3745" y="3151"/>
                <a:ext cx="49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7" name="Oval 803"/>
              <p:cNvSpPr>
                <a:spLocks noChangeArrowheads="1"/>
              </p:cNvSpPr>
              <p:nvPr/>
            </p:nvSpPr>
            <p:spPr bwMode="auto">
              <a:xfrm>
                <a:off x="3759" y="3135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8" name="Oval 804"/>
              <p:cNvSpPr>
                <a:spLocks noChangeArrowheads="1"/>
              </p:cNvSpPr>
              <p:nvPr/>
            </p:nvSpPr>
            <p:spPr bwMode="auto">
              <a:xfrm>
                <a:off x="3766" y="3111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29" name="Oval 805"/>
              <p:cNvSpPr>
                <a:spLocks noChangeArrowheads="1"/>
              </p:cNvSpPr>
              <p:nvPr/>
            </p:nvSpPr>
            <p:spPr bwMode="auto">
              <a:xfrm>
                <a:off x="3780" y="3063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0" name="Oval 806"/>
              <p:cNvSpPr>
                <a:spLocks noChangeArrowheads="1"/>
              </p:cNvSpPr>
              <p:nvPr/>
            </p:nvSpPr>
            <p:spPr bwMode="auto">
              <a:xfrm>
                <a:off x="3787" y="3024"/>
                <a:ext cx="50" cy="55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4631" name="Oval 807"/>
              <p:cNvSpPr>
                <a:spLocks noChangeArrowheads="1"/>
              </p:cNvSpPr>
              <p:nvPr/>
            </p:nvSpPr>
            <p:spPr bwMode="auto">
              <a:xfrm>
                <a:off x="3801" y="2992"/>
                <a:ext cx="50" cy="56"/>
              </a:xfrm>
              <a:prstGeom prst="ellipse">
                <a:avLst/>
              </a:prstGeom>
              <a:grp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1" name="Oval 809"/>
            <p:cNvSpPr>
              <a:spLocks noChangeArrowheads="1"/>
            </p:cNvSpPr>
            <p:nvPr/>
          </p:nvSpPr>
          <p:spPr bwMode="auto">
            <a:xfrm>
              <a:off x="3830" y="2952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Oval 810"/>
            <p:cNvSpPr>
              <a:spLocks noChangeArrowheads="1"/>
            </p:cNvSpPr>
            <p:nvPr/>
          </p:nvSpPr>
          <p:spPr bwMode="auto">
            <a:xfrm>
              <a:off x="3844" y="2905"/>
              <a:ext cx="49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Oval 811"/>
            <p:cNvSpPr>
              <a:spLocks noChangeArrowheads="1"/>
            </p:cNvSpPr>
            <p:nvPr/>
          </p:nvSpPr>
          <p:spPr bwMode="auto">
            <a:xfrm>
              <a:off x="3858" y="2889"/>
              <a:ext cx="49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Oval 812"/>
            <p:cNvSpPr>
              <a:spLocks noChangeArrowheads="1"/>
            </p:cNvSpPr>
            <p:nvPr/>
          </p:nvSpPr>
          <p:spPr bwMode="auto">
            <a:xfrm>
              <a:off x="3865" y="2841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Oval 813"/>
            <p:cNvSpPr>
              <a:spLocks noChangeArrowheads="1"/>
            </p:cNvSpPr>
            <p:nvPr/>
          </p:nvSpPr>
          <p:spPr bwMode="auto">
            <a:xfrm>
              <a:off x="3879" y="2809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Oval 814"/>
            <p:cNvSpPr>
              <a:spLocks noChangeArrowheads="1"/>
            </p:cNvSpPr>
            <p:nvPr/>
          </p:nvSpPr>
          <p:spPr bwMode="auto">
            <a:xfrm>
              <a:off x="3893" y="2770"/>
              <a:ext cx="50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Oval 815"/>
            <p:cNvSpPr>
              <a:spLocks noChangeArrowheads="1"/>
            </p:cNvSpPr>
            <p:nvPr/>
          </p:nvSpPr>
          <p:spPr bwMode="auto">
            <a:xfrm>
              <a:off x="3900" y="2722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Oval 816"/>
            <p:cNvSpPr>
              <a:spLocks noChangeArrowheads="1"/>
            </p:cNvSpPr>
            <p:nvPr/>
          </p:nvSpPr>
          <p:spPr bwMode="auto">
            <a:xfrm>
              <a:off x="3914" y="2706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Oval 817"/>
            <p:cNvSpPr>
              <a:spLocks noChangeArrowheads="1"/>
            </p:cNvSpPr>
            <p:nvPr/>
          </p:nvSpPr>
          <p:spPr bwMode="auto">
            <a:xfrm>
              <a:off x="3928" y="2658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Oval 818"/>
            <p:cNvSpPr>
              <a:spLocks noChangeArrowheads="1"/>
            </p:cNvSpPr>
            <p:nvPr/>
          </p:nvSpPr>
          <p:spPr bwMode="auto">
            <a:xfrm>
              <a:off x="3950" y="2619"/>
              <a:ext cx="49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Oval 819"/>
            <p:cNvSpPr>
              <a:spLocks noChangeArrowheads="1"/>
            </p:cNvSpPr>
            <p:nvPr/>
          </p:nvSpPr>
          <p:spPr bwMode="auto">
            <a:xfrm>
              <a:off x="3964" y="2563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Oval 820"/>
            <p:cNvSpPr>
              <a:spLocks noChangeArrowheads="1"/>
            </p:cNvSpPr>
            <p:nvPr/>
          </p:nvSpPr>
          <p:spPr bwMode="auto">
            <a:xfrm>
              <a:off x="3971" y="2508"/>
              <a:ext cx="49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Oval 821"/>
            <p:cNvSpPr>
              <a:spLocks noChangeArrowheads="1"/>
            </p:cNvSpPr>
            <p:nvPr/>
          </p:nvSpPr>
          <p:spPr bwMode="auto">
            <a:xfrm>
              <a:off x="3985" y="2460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Oval 822"/>
            <p:cNvSpPr>
              <a:spLocks noChangeArrowheads="1"/>
            </p:cNvSpPr>
            <p:nvPr/>
          </p:nvSpPr>
          <p:spPr bwMode="auto">
            <a:xfrm>
              <a:off x="3999" y="2444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Oval 823"/>
            <p:cNvSpPr>
              <a:spLocks noChangeArrowheads="1"/>
            </p:cNvSpPr>
            <p:nvPr/>
          </p:nvSpPr>
          <p:spPr bwMode="auto">
            <a:xfrm>
              <a:off x="4006" y="2468"/>
              <a:ext cx="49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Oval 824"/>
            <p:cNvSpPr>
              <a:spLocks noChangeArrowheads="1"/>
            </p:cNvSpPr>
            <p:nvPr/>
          </p:nvSpPr>
          <p:spPr bwMode="auto">
            <a:xfrm>
              <a:off x="4020" y="2492"/>
              <a:ext cx="50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Oval 825"/>
            <p:cNvSpPr>
              <a:spLocks noChangeArrowheads="1"/>
            </p:cNvSpPr>
            <p:nvPr/>
          </p:nvSpPr>
          <p:spPr bwMode="auto">
            <a:xfrm>
              <a:off x="4034" y="2516"/>
              <a:ext cx="50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Oval 826"/>
            <p:cNvSpPr>
              <a:spLocks noChangeArrowheads="1"/>
            </p:cNvSpPr>
            <p:nvPr/>
          </p:nvSpPr>
          <p:spPr bwMode="auto">
            <a:xfrm>
              <a:off x="4048" y="2531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Oval 827"/>
            <p:cNvSpPr>
              <a:spLocks noChangeArrowheads="1"/>
            </p:cNvSpPr>
            <p:nvPr/>
          </p:nvSpPr>
          <p:spPr bwMode="auto">
            <a:xfrm>
              <a:off x="4055" y="2635"/>
              <a:ext cx="50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Oval 828"/>
            <p:cNvSpPr>
              <a:spLocks noChangeArrowheads="1"/>
            </p:cNvSpPr>
            <p:nvPr/>
          </p:nvSpPr>
          <p:spPr bwMode="auto">
            <a:xfrm>
              <a:off x="4070" y="2793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Oval 829"/>
            <p:cNvSpPr>
              <a:spLocks noChangeArrowheads="1"/>
            </p:cNvSpPr>
            <p:nvPr/>
          </p:nvSpPr>
          <p:spPr bwMode="auto">
            <a:xfrm>
              <a:off x="4084" y="2889"/>
              <a:ext cx="49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72" name="Oval 830"/>
            <p:cNvSpPr>
              <a:spLocks noChangeArrowheads="1"/>
            </p:cNvSpPr>
            <p:nvPr/>
          </p:nvSpPr>
          <p:spPr bwMode="auto">
            <a:xfrm>
              <a:off x="4091" y="2984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73" name="Oval 831"/>
            <p:cNvSpPr>
              <a:spLocks noChangeArrowheads="1"/>
            </p:cNvSpPr>
            <p:nvPr/>
          </p:nvSpPr>
          <p:spPr bwMode="auto">
            <a:xfrm>
              <a:off x="4119" y="3143"/>
              <a:ext cx="49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76" name="Oval 832"/>
            <p:cNvSpPr>
              <a:spLocks noChangeArrowheads="1"/>
            </p:cNvSpPr>
            <p:nvPr/>
          </p:nvSpPr>
          <p:spPr bwMode="auto">
            <a:xfrm>
              <a:off x="4140" y="3238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77" name="Oval 833"/>
            <p:cNvSpPr>
              <a:spLocks noChangeArrowheads="1"/>
            </p:cNvSpPr>
            <p:nvPr/>
          </p:nvSpPr>
          <p:spPr bwMode="auto">
            <a:xfrm>
              <a:off x="4147" y="3222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78" name="Oval 834"/>
            <p:cNvSpPr>
              <a:spLocks noChangeArrowheads="1"/>
            </p:cNvSpPr>
            <p:nvPr/>
          </p:nvSpPr>
          <p:spPr bwMode="auto">
            <a:xfrm>
              <a:off x="4161" y="3254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79" name="Oval 835"/>
            <p:cNvSpPr>
              <a:spLocks noChangeArrowheads="1"/>
            </p:cNvSpPr>
            <p:nvPr/>
          </p:nvSpPr>
          <p:spPr bwMode="auto">
            <a:xfrm>
              <a:off x="4175" y="3238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0" name="Oval 836"/>
            <p:cNvSpPr>
              <a:spLocks noChangeArrowheads="1"/>
            </p:cNvSpPr>
            <p:nvPr/>
          </p:nvSpPr>
          <p:spPr bwMode="auto">
            <a:xfrm>
              <a:off x="4190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1" name="Oval 837"/>
            <p:cNvSpPr>
              <a:spLocks noChangeArrowheads="1"/>
            </p:cNvSpPr>
            <p:nvPr/>
          </p:nvSpPr>
          <p:spPr bwMode="auto">
            <a:xfrm>
              <a:off x="4204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2" name="Oval 838"/>
            <p:cNvSpPr>
              <a:spLocks noChangeArrowheads="1"/>
            </p:cNvSpPr>
            <p:nvPr/>
          </p:nvSpPr>
          <p:spPr bwMode="auto">
            <a:xfrm>
              <a:off x="4218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3" name="Oval 839"/>
            <p:cNvSpPr>
              <a:spLocks noChangeArrowheads="1"/>
            </p:cNvSpPr>
            <p:nvPr/>
          </p:nvSpPr>
          <p:spPr bwMode="auto">
            <a:xfrm>
              <a:off x="4225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4" name="Oval 840"/>
            <p:cNvSpPr>
              <a:spLocks noChangeArrowheads="1"/>
            </p:cNvSpPr>
            <p:nvPr/>
          </p:nvSpPr>
          <p:spPr bwMode="auto">
            <a:xfrm>
              <a:off x="4239" y="3230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5" name="Oval 841"/>
            <p:cNvSpPr>
              <a:spLocks noChangeArrowheads="1"/>
            </p:cNvSpPr>
            <p:nvPr/>
          </p:nvSpPr>
          <p:spPr bwMode="auto">
            <a:xfrm>
              <a:off x="4246" y="3222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6" name="Oval 842"/>
            <p:cNvSpPr>
              <a:spLocks noChangeArrowheads="1"/>
            </p:cNvSpPr>
            <p:nvPr/>
          </p:nvSpPr>
          <p:spPr bwMode="auto">
            <a:xfrm>
              <a:off x="4260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7" name="Oval 843"/>
            <p:cNvSpPr>
              <a:spLocks noChangeArrowheads="1"/>
            </p:cNvSpPr>
            <p:nvPr/>
          </p:nvSpPr>
          <p:spPr bwMode="auto">
            <a:xfrm>
              <a:off x="4274" y="3230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8" name="Oval 844"/>
            <p:cNvSpPr>
              <a:spLocks noChangeArrowheads="1"/>
            </p:cNvSpPr>
            <p:nvPr/>
          </p:nvSpPr>
          <p:spPr bwMode="auto">
            <a:xfrm>
              <a:off x="4281" y="3238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89" name="Oval 845"/>
            <p:cNvSpPr>
              <a:spLocks noChangeArrowheads="1"/>
            </p:cNvSpPr>
            <p:nvPr/>
          </p:nvSpPr>
          <p:spPr bwMode="auto">
            <a:xfrm>
              <a:off x="4309" y="3238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0" name="Oval 846"/>
            <p:cNvSpPr>
              <a:spLocks noChangeArrowheads="1"/>
            </p:cNvSpPr>
            <p:nvPr/>
          </p:nvSpPr>
          <p:spPr bwMode="auto">
            <a:xfrm>
              <a:off x="4324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1" name="Oval 847"/>
            <p:cNvSpPr>
              <a:spLocks noChangeArrowheads="1"/>
            </p:cNvSpPr>
            <p:nvPr/>
          </p:nvSpPr>
          <p:spPr bwMode="auto">
            <a:xfrm>
              <a:off x="4331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2" name="Oval 848"/>
            <p:cNvSpPr>
              <a:spLocks noChangeArrowheads="1"/>
            </p:cNvSpPr>
            <p:nvPr/>
          </p:nvSpPr>
          <p:spPr bwMode="auto">
            <a:xfrm>
              <a:off x="4359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3" name="Oval 849"/>
            <p:cNvSpPr>
              <a:spLocks noChangeArrowheads="1"/>
            </p:cNvSpPr>
            <p:nvPr/>
          </p:nvSpPr>
          <p:spPr bwMode="auto">
            <a:xfrm>
              <a:off x="4380" y="3238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4" name="Oval 850"/>
            <p:cNvSpPr>
              <a:spLocks noChangeArrowheads="1"/>
            </p:cNvSpPr>
            <p:nvPr/>
          </p:nvSpPr>
          <p:spPr bwMode="auto">
            <a:xfrm>
              <a:off x="4394" y="3230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5" name="Oval 851"/>
            <p:cNvSpPr>
              <a:spLocks noChangeArrowheads="1"/>
            </p:cNvSpPr>
            <p:nvPr/>
          </p:nvSpPr>
          <p:spPr bwMode="auto">
            <a:xfrm>
              <a:off x="4401" y="3238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6" name="Oval 852"/>
            <p:cNvSpPr>
              <a:spLocks noChangeArrowheads="1"/>
            </p:cNvSpPr>
            <p:nvPr/>
          </p:nvSpPr>
          <p:spPr bwMode="auto">
            <a:xfrm>
              <a:off x="4429" y="3238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7" name="Oval 853"/>
            <p:cNvSpPr>
              <a:spLocks noChangeArrowheads="1"/>
            </p:cNvSpPr>
            <p:nvPr/>
          </p:nvSpPr>
          <p:spPr bwMode="auto">
            <a:xfrm>
              <a:off x="4465" y="3246"/>
              <a:ext cx="49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8" name="Rectangle 854"/>
            <p:cNvSpPr>
              <a:spLocks noChangeArrowheads="1"/>
            </p:cNvSpPr>
            <p:nvPr/>
          </p:nvSpPr>
          <p:spPr bwMode="auto">
            <a:xfrm>
              <a:off x="2475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299" name="Rectangle 855"/>
            <p:cNvSpPr>
              <a:spLocks noChangeArrowheads="1"/>
            </p:cNvSpPr>
            <p:nvPr/>
          </p:nvSpPr>
          <p:spPr bwMode="auto">
            <a:xfrm>
              <a:off x="2588" y="324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0" name="Rectangle 856"/>
            <p:cNvSpPr>
              <a:spLocks noChangeArrowheads="1"/>
            </p:cNvSpPr>
            <p:nvPr/>
          </p:nvSpPr>
          <p:spPr bwMode="auto">
            <a:xfrm>
              <a:off x="2665" y="3238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1" name="Rectangle 857"/>
            <p:cNvSpPr>
              <a:spLocks noChangeArrowheads="1"/>
            </p:cNvSpPr>
            <p:nvPr/>
          </p:nvSpPr>
          <p:spPr bwMode="auto">
            <a:xfrm>
              <a:off x="2807" y="322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2" name="Rectangle 858"/>
            <p:cNvSpPr>
              <a:spLocks noChangeArrowheads="1"/>
            </p:cNvSpPr>
            <p:nvPr/>
          </p:nvSpPr>
          <p:spPr bwMode="auto">
            <a:xfrm>
              <a:off x="2891" y="3183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3" name="Rectangle 859"/>
            <p:cNvSpPr>
              <a:spLocks noChangeArrowheads="1"/>
            </p:cNvSpPr>
            <p:nvPr/>
          </p:nvSpPr>
          <p:spPr bwMode="auto">
            <a:xfrm>
              <a:off x="2955" y="3095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4" name="Rectangle 860"/>
            <p:cNvSpPr>
              <a:spLocks noChangeArrowheads="1"/>
            </p:cNvSpPr>
            <p:nvPr/>
          </p:nvSpPr>
          <p:spPr bwMode="auto">
            <a:xfrm>
              <a:off x="2997" y="3032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5" name="Rectangle 861"/>
            <p:cNvSpPr>
              <a:spLocks noChangeArrowheads="1"/>
            </p:cNvSpPr>
            <p:nvPr/>
          </p:nvSpPr>
          <p:spPr bwMode="auto">
            <a:xfrm>
              <a:off x="3039" y="2952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6" name="Rectangle 862"/>
            <p:cNvSpPr>
              <a:spLocks noChangeArrowheads="1"/>
            </p:cNvSpPr>
            <p:nvPr/>
          </p:nvSpPr>
          <p:spPr bwMode="auto">
            <a:xfrm>
              <a:off x="3068" y="2841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7" name="Rectangle 863"/>
            <p:cNvSpPr>
              <a:spLocks noChangeArrowheads="1"/>
            </p:cNvSpPr>
            <p:nvPr/>
          </p:nvSpPr>
          <p:spPr bwMode="auto">
            <a:xfrm>
              <a:off x="3096" y="2714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8" name="Rectangle 864"/>
            <p:cNvSpPr>
              <a:spLocks noChangeArrowheads="1"/>
            </p:cNvSpPr>
            <p:nvPr/>
          </p:nvSpPr>
          <p:spPr bwMode="auto">
            <a:xfrm>
              <a:off x="3117" y="2587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09" name="Rectangle 865"/>
            <p:cNvSpPr>
              <a:spLocks noChangeArrowheads="1"/>
            </p:cNvSpPr>
            <p:nvPr/>
          </p:nvSpPr>
          <p:spPr bwMode="auto">
            <a:xfrm>
              <a:off x="3145" y="2539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0" name="Rectangle 866"/>
            <p:cNvSpPr>
              <a:spLocks noChangeArrowheads="1"/>
            </p:cNvSpPr>
            <p:nvPr/>
          </p:nvSpPr>
          <p:spPr bwMode="auto">
            <a:xfrm>
              <a:off x="3159" y="2547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1" name="Rectangle 867"/>
            <p:cNvSpPr>
              <a:spLocks noChangeArrowheads="1"/>
            </p:cNvSpPr>
            <p:nvPr/>
          </p:nvSpPr>
          <p:spPr bwMode="auto">
            <a:xfrm>
              <a:off x="3181" y="2587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2" name="Rectangle 868"/>
            <p:cNvSpPr>
              <a:spLocks noChangeArrowheads="1"/>
            </p:cNvSpPr>
            <p:nvPr/>
          </p:nvSpPr>
          <p:spPr bwMode="auto">
            <a:xfrm>
              <a:off x="3195" y="2635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3" name="Rectangle 869"/>
            <p:cNvSpPr>
              <a:spLocks noChangeArrowheads="1"/>
            </p:cNvSpPr>
            <p:nvPr/>
          </p:nvSpPr>
          <p:spPr bwMode="auto">
            <a:xfrm>
              <a:off x="3216" y="269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4" name="Rectangle 870"/>
            <p:cNvSpPr>
              <a:spLocks noChangeArrowheads="1"/>
            </p:cNvSpPr>
            <p:nvPr/>
          </p:nvSpPr>
          <p:spPr bwMode="auto">
            <a:xfrm>
              <a:off x="3237" y="274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5" name="Rectangle 871"/>
            <p:cNvSpPr>
              <a:spLocks noChangeArrowheads="1"/>
            </p:cNvSpPr>
            <p:nvPr/>
          </p:nvSpPr>
          <p:spPr bwMode="auto">
            <a:xfrm>
              <a:off x="3265" y="2825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6" name="Rectangle 872"/>
            <p:cNvSpPr>
              <a:spLocks noChangeArrowheads="1"/>
            </p:cNvSpPr>
            <p:nvPr/>
          </p:nvSpPr>
          <p:spPr bwMode="auto">
            <a:xfrm>
              <a:off x="3286" y="2936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7" name="Rectangle 873"/>
            <p:cNvSpPr>
              <a:spLocks noChangeArrowheads="1"/>
            </p:cNvSpPr>
            <p:nvPr/>
          </p:nvSpPr>
          <p:spPr bwMode="auto">
            <a:xfrm>
              <a:off x="3308" y="3032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8" name="Rectangle 874"/>
            <p:cNvSpPr>
              <a:spLocks noChangeArrowheads="1"/>
            </p:cNvSpPr>
            <p:nvPr/>
          </p:nvSpPr>
          <p:spPr bwMode="auto">
            <a:xfrm>
              <a:off x="3322" y="3151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19" name="Rectangle 875"/>
            <p:cNvSpPr>
              <a:spLocks noChangeArrowheads="1"/>
            </p:cNvSpPr>
            <p:nvPr/>
          </p:nvSpPr>
          <p:spPr bwMode="auto">
            <a:xfrm>
              <a:off x="3343" y="320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0" name="Rectangle 876"/>
            <p:cNvSpPr>
              <a:spLocks noChangeArrowheads="1"/>
            </p:cNvSpPr>
            <p:nvPr/>
          </p:nvSpPr>
          <p:spPr bwMode="auto">
            <a:xfrm>
              <a:off x="3357" y="323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1" name="Rectangle 877"/>
            <p:cNvSpPr>
              <a:spLocks noChangeArrowheads="1"/>
            </p:cNvSpPr>
            <p:nvPr/>
          </p:nvSpPr>
          <p:spPr bwMode="auto">
            <a:xfrm>
              <a:off x="3371" y="324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2" name="Rectangle 878"/>
            <p:cNvSpPr>
              <a:spLocks noChangeArrowheads="1"/>
            </p:cNvSpPr>
            <p:nvPr/>
          </p:nvSpPr>
          <p:spPr bwMode="auto">
            <a:xfrm>
              <a:off x="3385" y="3254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3" name="Rectangle 879"/>
            <p:cNvSpPr>
              <a:spLocks noChangeArrowheads="1"/>
            </p:cNvSpPr>
            <p:nvPr/>
          </p:nvSpPr>
          <p:spPr bwMode="auto">
            <a:xfrm>
              <a:off x="3399" y="3254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4" name="Rectangle 880"/>
            <p:cNvSpPr>
              <a:spLocks noChangeArrowheads="1"/>
            </p:cNvSpPr>
            <p:nvPr/>
          </p:nvSpPr>
          <p:spPr bwMode="auto">
            <a:xfrm>
              <a:off x="3406" y="3246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5" name="Rectangle 881"/>
            <p:cNvSpPr>
              <a:spLocks noChangeArrowheads="1"/>
            </p:cNvSpPr>
            <p:nvPr/>
          </p:nvSpPr>
          <p:spPr bwMode="auto">
            <a:xfrm>
              <a:off x="3420" y="3238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6" name="Rectangle 882"/>
            <p:cNvSpPr>
              <a:spLocks noChangeArrowheads="1"/>
            </p:cNvSpPr>
            <p:nvPr/>
          </p:nvSpPr>
          <p:spPr bwMode="auto">
            <a:xfrm>
              <a:off x="3427" y="3238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7" name="Rectangle 883"/>
            <p:cNvSpPr>
              <a:spLocks noChangeArrowheads="1"/>
            </p:cNvSpPr>
            <p:nvPr/>
          </p:nvSpPr>
          <p:spPr bwMode="auto">
            <a:xfrm>
              <a:off x="3449" y="323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8" name="Rectangle 884"/>
            <p:cNvSpPr>
              <a:spLocks noChangeArrowheads="1"/>
            </p:cNvSpPr>
            <p:nvPr/>
          </p:nvSpPr>
          <p:spPr bwMode="auto">
            <a:xfrm>
              <a:off x="3463" y="322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29" name="Rectangle 885"/>
            <p:cNvSpPr>
              <a:spLocks noChangeArrowheads="1"/>
            </p:cNvSpPr>
            <p:nvPr/>
          </p:nvSpPr>
          <p:spPr bwMode="auto">
            <a:xfrm>
              <a:off x="3477" y="322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0" name="Rectangle 886"/>
            <p:cNvSpPr>
              <a:spLocks noChangeArrowheads="1"/>
            </p:cNvSpPr>
            <p:nvPr/>
          </p:nvSpPr>
          <p:spPr bwMode="auto">
            <a:xfrm>
              <a:off x="3491" y="322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1" name="Rectangle 887"/>
            <p:cNvSpPr>
              <a:spLocks noChangeArrowheads="1"/>
            </p:cNvSpPr>
            <p:nvPr/>
          </p:nvSpPr>
          <p:spPr bwMode="auto">
            <a:xfrm>
              <a:off x="3498" y="322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2" name="Rectangle 888"/>
            <p:cNvSpPr>
              <a:spLocks noChangeArrowheads="1"/>
            </p:cNvSpPr>
            <p:nvPr/>
          </p:nvSpPr>
          <p:spPr bwMode="auto">
            <a:xfrm>
              <a:off x="3512" y="322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3" name="Rectangle 889"/>
            <p:cNvSpPr>
              <a:spLocks noChangeArrowheads="1"/>
            </p:cNvSpPr>
            <p:nvPr/>
          </p:nvSpPr>
          <p:spPr bwMode="auto">
            <a:xfrm>
              <a:off x="3533" y="3230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4" name="Rectangle 890"/>
            <p:cNvSpPr>
              <a:spLocks noChangeArrowheads="1"/>
            </p:cNvSpPr>
            <p:nvPr/>
          </p:nvSpPr>
          <p:spPr bwMode="auto">
            <a:xfrm>
              <a:off x="3547" y="3230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5" name="Rectangle 891"/>
            <p:cNvSpPr>
              <a:spLocks noChangeArrowheads="1"/>
            </p:cNvSpPr>
            <p:nvPr/>
          </p:nvSpPr>
          <p:spPr bwMode="auto">
            <a:xfrm>
              <a:off x="3562" y="323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6" name="Rectangle 892"/>
            <p:cNvSpPr>
              <a:spLocks noChangeArrowheads="1"/>
            </p:cNvSpPr>
            <p:nvPr/>
          </p:nvSpPr>
          <p:spPr bwMode="auto">
            <a:xfrm>
              <a:off x="3576" y="323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7" name="Rectangle 893"/>
            <p:cNvSpPr>
              <a:spLocks noChangeArrowheads="1"/>
            </p:cNvSpPr>
            <p:nvPr/>
          </p:nvSpPr>
          <p:spPr bwMode="auto">
            <a:xfrm>
              <a:off x="3590" y="324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8" name="Rectangle 894"/>
            <p:cNvSpPr>
              <a:spLocks noChangeArrowheads="1"/>
            </p:cNvSpPr>
            <p:nvPr/>
          </p:nvSpPr>
          <p:spPr bwMode="auto">
            <a:xfrm>
              <a:off x="3597" y="324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39" name="Rectangle 895"/>
            <p:cNvSpPr>
              <a:spLocks noChangeArrowheads="1"/>
            </p:cNvSpPr>
            <p:nvPr/>
          </p:nvSpPr>
          <p:spPr bwMode="auto">
            <a:xfrm>
              <a:off x="3618" y="324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0" name="Rectangle 896"/>
            <p:cNvSpPr>
              <a:spLocks noChangeArrowheads="1"/>
            </p:cNvSpPr>
            <p:nvPr/>
          </p:nvSpPr>
          <p:spPr bwMode="auto">
            <a:xfrm>
              <a:off x="3639" y="323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1" name="Rectangle 897"/>
            <p:cNvSpPr>
              <a:spLocks noChangeArrowheads="1"/>
            </p:cNvSpPr>
            <p:nvPr/>
          </p:nvSpPr>
          <p:spPr bwMode="auto">
            <a:xfrm>
              <a:off x="3660" y="3222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2" name="Rectangle 898"/>
            <p:cNvSpPr>
              <a:spLocks noChangeArrowheads="1"/>
            </p:cNvSpPr>
            <p:nvPr/>
          </p:nvSpPr>
          <p:spPr bwMode="auto">
            <a:xfrm>
              <a:off x="3674" y="3214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3" name="Rectangle 899"/>
            <p:cNvSpPr>
              <a:spLocks noChangeArrowheads="1"/>
            </p:cNvSpPr>
            <p:nvPr/>
          </p:nvSpPr>
          <p:spPr bwMode="auto">
            <a:xfrm>
              <a:off x="3689" y="320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4" name="Rectangle 900"/>
            <p:cNvSpPr>
              <a:spLocks noChangeArrowheads="1"/>
            </p:cNvSpPr>
            <p:nvPr/>
          </p:nvSpPr>
          <p:spPr bwMode="auto">
            <a:xfrm>
              <a:off x="3703" y="319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5" name="Rectangle 901"/>
            <p:cNvSpPr>
              <a:spLocks noChangeArrowheads="1"/>
            </p:cNvSpPr>
            <p:nvPr/>
          </p:nvSpPr>
          <p:spPr bwMode="auto">
            <a:xfrm>
              <a:off x="3717" y="319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6" name="Rectangle 902"/>
            <p:cNvSpPr>
              <a:spLocks noChangeArrowheads="1"/>
            </p:cNvSpPr>
            <p:nvPr/>
          </p:nvSpPr>
          <p:spPr bwMode="auto">
            <a:xfrm>
              <a:off x="3731" y="319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7" name="Rectangle 903"/>
            <p:cNvSpPr>
              <a:spLocks noChangeArrowheads="1"/>
            </p:cNvSpPr>
            <p:nvPr/>
          </p:nvSpPr>
          <p:spPr bwMode="auto">
            <a:xfrm>
              <a:off x="3745" y="319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8" name="Rectangle 904"/>
            <p:cNvSpPr>
              <a:spLocks noChangeArrowheads="1"/>
            </p:cNvSpPr>
            <p:nvPr/>
          </p:nvSpPr>
          <p:spPr bwMode="auto">
            <a:xfrm>
              <a:off x="3752" y="319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49" name="Rectangle 905"/>
            <p:cNvSpPr>
              <a:spLocks noChangeArrowheads="1"/>
            </p:cNvSpPr>
            <p:nvPr/>
          </p:nvSpPr>
          <p:spPr bwMode="auto">
            <a:xfrm>
              <a:off x="3766" y="319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0" name="Rectangle 906"/>
            <p:cNvSpPr>
              <a:spLocks noChangeArrowheads="1"/>
            </p:cNvSpPr>
            <p:nvPr/>
          </p:nvSpPr>
          <p:spPr bwMode="auto">
            <a:xfrm>
              <a:off x="3773" y="3198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1" name="Rectangle 907"/>
            <p:cNvSpPr>
              <a:spLocks noChangeArrowheads="1"/>
            </p:cNvSpPr>
            <p:nvPr/>
          </p:nvSpPr>
          <p:spPr bwMode="auto">
            <a:xfrm>
              <a:off x="3787" y="3198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2" name="Rectangle 908"/>
            <p:cNvSpPr>
              <a:spLocks noChangeArrowheads="1"/>
            </p:cNvSpPr>
            <p:nvPr/>
          </p:nvSpPr>
          <p:spPr bwMode="auto">
            <a:xfrm>
              <a:off x="3794" y="3198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3" name="Rectangle 909"/>
            <p:cNvSpPr>
              <a:spLocks noChangeArrowheads="1"/>
            </p:cNvSpPr>
            <p:nvPr/>
          </p:nvSpPr>
          <p:spPr bwMode="auto">
            <a:xfrm>
              <a:off x="3809" y="320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4" name="Rectangle 910"/>
            <p:cNvSpPr>
              <a:spLocks noChangeArrowheads="1"/>
            </p:cNvSpPr>
            <p:nvPr/>
          </p:nvSpPr>
          <p:spPr bwMode="auto">
            <a:xfrm>
              <a:off x="3837" y="320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5" name="Rectangle 911"/>
            <p:cNvSpPr>
              <a:spLocks noChangeArrowheads="1"/>
            </p:cNvSpPr>
            <p:nvPr/>
          </p:nvSpPr>
          <p:spPr bwMode="auto">
            <a:xfrm>
              <a:off x="3851" y="319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6" name="Rectangle 912"/>
            <p:cNvSpPr>
              <a:spLocks noChangeArrowheads="1"/>
            </p:cNvSpPr>
            <p:nvPr/>
          </p:nvSpPr>
          <p:spPr bwMode="auto">
            <a:xfrm>
              <a:off x="3865" y="3151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7" name="Rectangle 913"/>
            <p:cNvSpPr>
              <a:spLocks noChangeArrowheads="1"/>
            </p:cNvSpPr>
            <p:nvPr/>
          </p:nvSpPr>
          <p:spPr bwMode="auto">
            <a:xfrm>
              <a:off x="3872" y="3103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8" name="Rectangle 914"/>
            <p:cNvSpPr>
              <a:spLocks noChangeArrowheads="1"/>
            </p:cNvSpPr>
            <p:nvPr/>
          </p:nvSpPr>
          <p:spPr bwMode="auto">
            <a:xfrm>
              <a:off x="3886" y="3048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59" name="Rectangle 915"/>
            <p:cNvSpPr>
              <a:spLocks noChangeArrowheads="1"/>
            </p:cNvSpPr>
            <p:nvPr/>
          </p:nvSpPr>
          <p:spPr bwMode="auto">
            <a:xfrm>
              <a:off x="3900" y="2992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0" name="Rectangle 916"/>
            <p:cNvSpPr>
              <a:spLocks noChangeArrowheads="1"/>
            </p:cNvSpPr>
            <p:nvPr/>
          </p:nvSpPr>
          <p:spPr bwMode="auto">
            <a:xfrm>
              <a:off x="3907" y="2928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1" name="Rectangle 917"/>
            <p:cNvSpPr>
              <a:spLocks noChangeArrowheads="1"/>
            </p:cNvSpPr>
            <p:nvPr/>
          </p:nvSpPr>
          <p:spPr bwMode="auto">
            <a:xfrm>
              <a:off x="3921" y="2873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2" name="Rectangle 918"/>
            <p:cNvSpPr>
              <a:spLocks noChangeArrowheads="1"/>
            </p:cNvSpPr>
            <p:nvPr/>
          </p:nvSpPr>
          <p:spPr bwMode="auto">
            <a:xfrm>
              <a:off x="3936" y="2801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3" name="Rectangle 919"/>
            <p:cNvSpPr>
              <a:spLocks noChangeArrowheads="1"/>
            </p:cNvSpPr>
            <p:nvPr/>
          </p:nvSpPr>
          <p:spPr bwMode="auto">
            <a:xfrm>
              <a:off x="3957" y="273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4" name="Rectangle 920"/>
            <p:cNvSpPr>
              <a:spLocks noChangeArrowheads="1"/>
            </p:cNvSpPr>
            <p:nvPr/>
          </p:nvSpPr>
          <p:spPr bwMode="auto">
            <a:xfrm>
              <a:off x="3971" y="265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5" name="Rectangle 921"/>
            <p:cNvSpPr>
              <a:spLocks noChangeArrowheads="1"/>
            </p:cNvSpPr>
            <p:nvPr/>
          </p:nvSpPr>
          <p:spPr bwMode="auto">
            <a:xfrm>
              <a:off x="3978" y="2595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6" name="Rectangle 922"/>
            <p:cNvSpPr>
              <a:spLocks noChangeArrowheads="1"/>
            </p:cNvSpPr>
            <p:nvPr/>
          </p:nvSpPr>
          <p:spPr bwMode="auto">
            <a:xfrm>
              <a:off x="3992" y="2563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7" name="Rectangle 923"/>
            <p:cNvSpPr>
              <a:spLocks noChangeArrowheads="1"/>
            </p:cNvSpPr>
            <p:nvPr/>
          </p:nvSpPr>
          <p:spPr bwMode="auto">
            <a:xfrm>
              <a:off x="4006" y="2539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8" name="Rectangle 924"/>
            <p:cNvSpPr>
              <a:spLocks noChangeArrowheads="1"/>
            </p:cNvSpPr>
            <p:nvPr/>
          </p:nvSpPr>
          <p:spPr bwMode="auto">
            <a:xfrm>
              <a:off x="4013" y="2523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69" name="Rectangle 925"/>
            <p:cNvSpPr>
              <a:spLocks noChangeArrowheads="1"/>
            </p:cNvSpPr>
            <p:nvPr/>
          </p:nvSpPr>
          <p:spPr bwMode="auto">
            <a:xfrm>
              <a:off x="4027" y="2523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0" name="Rectangle 926"/>
            <p:cNvSpPr>
              <a:spLocks noChangeArrowheads="1"/>
            </p:cNvSpPr>
            <p:nvPr/>
          </p:nvSpPr>
          <p:spPr bwMode="auto">
            <a:xfrm>
              <a:off x="4041" y="2508"/>
              <a:ext cx="36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1" name="Rectangle 927"/>
            <p:cNvSpPr>
              <a:spLocks noChangeArrowheads="1"/>
            </p:cNvSpPr>
            <p:nvPr/>
          </p:nvSpPr>
          <p:spPr bwMode="auto">
            <a:xfrm>
              <a:off x="4055" y="2516"/>
              <a:ext cx="36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2" name="Rectangle 928"/>
            <p:cNvSpPr>
              <a:spLocks noChangeArrowheads="1"/>
            </p:cNvSpPr>
            <p:nvPr/>
          </p:nvSpPr>
          <p:spPr bwMode="auto">
            <a:xfrm>
              <a:off x="4063" y="2523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3" name="Rectangle 929"/>
            <p:cNvSpPr>
              <a:spLocks noChangeArrowheads="1"/>
            </p:cNvSpPr>
            <p:nvPr/>
          </p:nvSpPr>
          <p:spPr bwMode="auto">
            <a:xfrm>
              <a:off x="4077" y="2547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4" name="Rectangle 930"/>
            <p:cNvSpPr>
              <a:spLocks noChangeArrowheads="1"/>
            </p:cNvSpPr>
            <p:nvPr/>
          </p:nvSpPr>
          <p:spPr bwMode="auto">
            <a:xfrm>
              <a:off x="4091" y="2579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5" name="Rectangle 931"/>
            <p:cNvSpPr>
              <a:spLocks noChangeArrowheads="1"/>
            </p:cNvSpPr>
            <p:nvPr/>
          </p:nvSpPr>
          <p:spPr bwMode="auto">
            <a:xfrm>
              <a:off x="4098" y="2627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6" name="Rectangle 932"/>
            <p:cNvSpPr>
              <a:spLocks noChangeArrowheads="1"/>
            </p:cNvSpPr>
            <p:nvPr/>
          </p:nvSpPr>
          <p:spPr bwMode="auto">
            <a:xfrm>
              <a:off x="4126" y="2666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7" name="Rectangle 933"/>
            <p:cNvSpPr>
              <a:spLocks noChangeArrowheads="1"/>
            </p:cNvSpPr>
            <p:nvPr/>
          </p:nvSpPr>
          <p:spPr bwMode="auto">
            <a:xfrm>
              <a:off x="4147" y="273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8" name="Rectangle 934"/>
            <p:cNvSpPr>
              <a:spLocks noChangeArrowheads="1"/>
            </p:cNvSpPr>
            <p:nvPr/>
          </p:nvSpPr>
          <p:spPr bwMode="auto">
            <a:xfrm>
              <a:off x="4154" y="2833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79" name="Rectangle 935"/>
            <p:cNvSpPr>
              <a:spLocks noChangeArrowheads="1"/>
            </p:cNvSpPr>
            <p:nvPr/>
          </p:nvSpPr>
          <p:spPr bwMode="auto">
            <a:xfrm>
              <a:off x="4168" y="2905"/>
              <a:ext cx="36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0" name="Rectangle 936"/>
            <p:cNvSpPr>
              <a:spLocks noChangeArrowheads="1"/>
            </p:cNvSpPr>
            <p:nvPr/>
          </p:nvSpPr>
          <p:spPr bwMode="auto">
            <a:xfrm>
              <a:off x="4182" y="2960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1" name="Rectangle 937"/>
            <p:cNvSpPr>
              <a:spLocks noChangeArrowheads="1"/>
            </p:cNvSpPr>
            <p:nvPr/>
          </p:nvSpPr>
          <p:spPr bwMode="auto">
            <a:xfrm>
              <a:off x="4197" y="3032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2" name="Rectangle 938"/>
            <p:cNvSpPr>
              <a:spLocks noChangeArrowheads="1"/>
            </p:cNvSpPr>
            <p:nvPr/>
          </p:nvSpPr>
          <p:spPr bwMode="auto">
            <a:xfrm>
              <a:off x="4211" y="3095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3" name="Rectangle 939"/>
            <p:cNvSpPr>
              <a:spLocks noChangeArrowheads="1"/>
            </p:cNvSpPr>
            <p:nvPr/>
          </p:nvSpPr>
          <p:spPr bwMode="auto">
            <a:xfrm>
              <a:off x="4225" y="3135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4" name="Rectangle 940"/>
            <p:cNvSpPr>
              <a:spLocks noChangeArrowheads="1"/>
            </p:cNvSpPr>
            <p:nvPr/>
          </p:nvSpPr>
          <p:spPr bwMode="auto">
            <a:xfrm>
              <a:off x="4232" y="3175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5" name="Rectangle 941"/>
            <p:cNvSpPr>
              <a:spLocks noChangeArrowheads="1"/>
            </p:cNvSpPr>
            <p:nvPr/>
          </p:nvSpPr>
          <p:spPr bwMode="auto">
            <a:xfrm>
              <a:off x="4246" y="319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6" name="Rectangle 942"/>
            <p:cNvSpPr>
              <a:spLocks noChangeArrowheads="1"/>
            </p:cNvSpPr>
            <p:nvPr/>
          </p:nvSpPr>
          <p:spPr bwMode="auto">
            <a:xfrm>
              <a:off x="4253" y="322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7" name="Rectangle 943"/>
            <p:cNvSpPr>
              <a:spLocks noChangeArrowheads="1"/>
            </p:cNvSpPr>
            <p:nvPr/>
          </p:nvSpPr>
          <p:spPr bwMode="auto">
            <a:xfrm>
              <a:off x="4267" y="3230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8" name="Rectangle 944"/>
            <p:cNvSpPr>
              <a:spLocks noChangeArrowheads="1"/>
            </p:cNvSpPr>
            <p:nvPr/>
          </p:nvSpPr>
          <p:spPr bwMode="auto">
            <a:xfrm>
              <a:off x="4281" y="3246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89" name="Rectangle 945"/>
            <p:cNvSpPr>
              <a:spLocks noChangeArrowheads="1"/>
            </p:cNvSpPr>
            <p:nvPr/>
          </p:nvSpPr>
          <p:spPr bwMode="auto">
            <a:xfrm>
              <a:off x="4288" y="3262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0" name="Rectangle 946"/>
            <p:cNvSpPr>
              <a:spLocks noChangeArrowheads="1"/>
            </p:cNvSpPr>
            <p:nvPr/>
          </p:nvSpPr>
          <p:spPr bwMode="auto">
            <a:xfrm>
              <a:off x="4317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1" name="Rectangle 947"/>
            <p:cNvSpPr>
              <a:spLocks noChangeArrowheads="1"/>
            </p:cNvSpPr>
            <p:nvPr/>
          </p:nvSpPr>
          <p:spPr bwMode="auto">
            <a:xfrm>
              <a:off x="4331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2" name="Rectangle 948"/>
            <p:cNvSpPr>
              <a:spLocks noChangeArrowheads="1"/>
            </p:cNvSpPr>
            <p:nvPr/>
          </p:nvSpPr>
          <p:spPr bwMode="auto">
            <a:xfrm>
              <a:off x="4338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3" name="Rectangle 949"/>
            <p:cNvSpPr>
              <a:spLocks noChangeArrowheads="1"/>
            </p:cNvSpPr>
            <p:nvPr/>
          </p:nvSpPr>
          <p:spPr bwMode="auto">
            <a:xfrm>
              <a:off x="4366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4" name="Rectangle 950"/>
            <p:cNvSpPr>
              <a:spLocks noChangeArrowheads="1"/>
            </p:cNvSpPr>
            <p:nvPr/>
          </p:nvSpPr>
          <p:spPr bwMode="auto">
            <a:xfrm>
              <a:off x="4387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5" name="Rectangle 951"/>
            <p:cNvSpPr>
              <a:spLocks noChangeArrowheads="1"/>
            </p:cNvSpPr>
            <p:nvPr/>
          </p:nvSpPr>
          <p:spPr bwMode="auto">
            <a:xfrm>
              <a:off x="4401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6" name="Rectangle 952"/>
            <p:cNvSpPr>
              <a:spLocks noChangeArrowheads="1"/>
            </p:cNvSpPr>
            <p:nvPr/>
          </p:nvSpPr>
          <p:spPr bwMode="auto">
            <a:xfrm>
              <a:off x="4408" y="3262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7" name="Rectangle 953"/>
            <p:cNvSpPr>
              <a:spLocks noChangeArrowheads="1"/>
            </p:cNvSpPr>
            <p:nvPr/>
          </p:nvSpPr>
          <p:spPr bwMode="auto">
            <a:xfrm>
              <a:off x="4436" y="3262"/>
              <a:ext cx="36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8" name="Rectangle 954"/>
            <p:cNvSpPr>
              <a:spLocks noChangeArrowheads="1"/>
            </p:cNvSpPr>
            <p:nvPr/>
          </p:nvSpPr>
          <p:spPr bwMode="auto">
            <a:xfrm>
              <a:off x="4472" y="3262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399" name="Rectangle 955"/>
            <p:cNvSpPr>
              <a:spLocks noChangeArrowheads="1"/>
            </p:cNvSpPr>
            <p:nvPr/>
          </p:nvSpPr>
          <p:spPr bwMode="auto">
            <a:xfrm>
              <a:off x="2037" y="3214"/>
              <a:ext cx="8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0" name="Rectangle 956"/>
            <p:cNvSpPr>
              <a:spLocks noChangeArrowheads="1"/>
            </p:cNvSpPr>
            <p:nvPr/>
          </p:nvSpPr>
          <p:spPr bwMode="auto">
            <a:xfrm>
              <a:off x="1974" y="2754"/>
              <a:ext cx="17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1" name="Rectangle 957"/>
            <p:cNvSpPr>
              <a:spLocks noChangeArrowheads="1"/>
            </p:cNvSpPr>
            <p:nvPr/>
          </p:nvSpPr>
          <p:spPr bwMode="auto">
            <a:xfrm>
              <a:off x="1974" y="2301"/>
              <a:ext cx="17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2" name="Rectangle 958"/>
            <p:cNvSpPr>
              <a:spLocks noChangeArrowheads="1"/>
            </p:cNvSpPr>
            <p:nvPr/>
          </p:nvSpPr>
          <p:spPr bwMode="auto">
            <a:xfrm>
              <a:off x="1974" y="1841"/>
              <a:ext cx="17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3" name="Rectangle 959"/>
            <p:cNvSpPr>
              <a:spLocks noChangeArrowheads="1"/>
            </p:cNvSpPr>
            <p:nvPr/>
          </p:nvSpPr>
          <p:spPr bwMode="auto">
            <a:xfrm>
              <a:off x="1974" y="1388"/>
              <a:ext cx="17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4" name="Rectangle 960"/>
            <p:cNvSpPr>
              <a:spLocks noChangeArrowheads="1"/>
            </p:cNvSpPr>
            <p:nvPr/>
          </p:nvSpPr>
          <p:spPr bwMode="auto">
            <a:xfrm>
              <a:off x="1910" y="927"/>
              <a:ext cx="266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5" name="Rectangle 961"/>
            <p:cNvSpPr>
              <a:spLocks noChangeArrowheads="1"/>
            </p:cNvSpPr>
            <p:nvPr/>
          </p:nvSpPr>
          <p:spPr bwMode="auto">
            <a:xfrm>
              <a:off x="2094" y="3429"/>
              <a:ext cx="312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0.01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6" name="Rectangle 962"/>
            <p:cNvSpPr>
              <a:spLocks noChangeArrowheads="1"/>
            </p:cNvSpPr>
            <p:nvPr/>
          </p:nvSpPr>
          <p:spPr bwMode="auto">
            <a:xfrm>
              <a:off x="2609" y="3429"/>
              <a:ext cx="223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7" name="Rectangle 963"/>
            <p:cNvSpPr>
              <a:spLocks noChangeArrowheads="1"/>
            </p:cNvSpPr>
            <p:nvPr/>
          </p:nvSpPr>
          <p:spPr bwMode="auto">
            <a:xfrm>
              <a:off x="3138" y="3429"/>
              <a:ext cx="8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8" name="Rectangle 964"/>
            <p:cNvSpPr>
              <a:spLocks noChangeArrowheads="1"/>
            </p:cNvSpPr>
            <p:nvPr/>
          </p:nvSpPr>
          <p:spPr bwMode="auto">
            <a:xfrm>
              <a:off x="3576" y="3429"/>
              <a:ext cx="17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09" name="Rectangle 965"/>
            <p:cNvSpPr>
              <a:spLocks noChangeArrowheads="1"/>
            </p:cNvSpPr>
            <p:nvPr/>
          </p:nvSpPr>
          <p:spPr bwMode="auto">
            <a:xfrm>
              <a:off x="4027" y="3429"/>
              <a:ext cx="266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0" name="Rectangle 966"/>
            <p:cNvSpPr>
              <a:spLocks noChangeArrowheads="1"/>
            </p:cNvSpPr>
            <p:nvPr/>
          </p:nvSpPr>
          <p:spPr bwMode="auto">
            <a:xfrm>
              <a:off x="4472" y="3429"/>
              <a:ext cx="354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1000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1" name="Rectangle 967"/>
            <p:cNvSpPr>
              <a:spLocks noChangeArrowheads="1"/>
            </p:cNvSpPr>
            <p:nvPr/>
          </p:nvSpPr>
          <p:spPr bwMode="auto">
            <a:xfrm>
              <a:off x="2567" y="3603"/>
              <a:ext cx="221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Bubble Diameter (micrometer)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2" name="Rectangle 968"/>
            <p:cNvSpPr>
              <a:spLocks noChangeArrowheads="1"/>
            </p:cNvSpPr>
            <p:nvPr/>
          </p:nvSpPr>
          <p:spPr bwMode="auto">
            <a:xfrm rot="16200000">
              <a:off x="1046" y="2095"/>
              <a:ext cx="1592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Cumulative Curve (%)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3" name="Rectangle 969"/>
            <p:cNvSpPr>
              <a:spLocks noChangeArrowheads="1"/>
            </p:cNvSpPr>
            <p:nvPr/>
          </p:nvSpPr>
          <p:spPr bwMode="auto">
            <a:xfrm>
              <a:off x="4712" y="3214"/>
              <a:ext cx="8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4" name="Rectangle 970"/>
            <p:cNvSpPr>
              <a:spLocks noChangeArrowheads="1"/>
            </p:cNvSpPr>
            <p:nvPr/>
          </p:nvSpPr>
          <p:spPr bwMode="auto">
            <a:xfrm>
              <a:off x="4712" y="2754"/>
              <a:ext cx="8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5" name="Rectangle 971"/>
            <p:cNvSpPr>
              <a:spLocks noChangeArrowheads="1"/>
            </p:cNvSpPr>
            <p:nvPr/>
          </p:nvSpPr>
          <p:spPr bwMode="auto">
            <a:xfrm>
              <a:off x="4712" y="2301"/>
              <a:ext cx="8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6" name="Rectangle 972"/>
            <p:cNvSpPr>
              <a:spLocks noChangeArrowheads="1"/>
            </p:cNvSpPr>
            <p:nvPr/>
          </p:nvSpPr>
          <p:spPr bwMode="auto">
            <a:xfrm>
              <a:off x="4712" y="1841"/>
              <a:ext cx="8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7" name="Rectangle 973"/>
            <p:cNvSpPr>
              <a:spLocks noChangeArrowheads="1"/>
            </p:cNvSpPr>
            <p:nvPr/>
          </p:nvSpPr>
          <p:spPr bwMode="auto">
            <a:xfrm>
              <a:off x="4712" y="1388"/>
              <a:ext cx="8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8" name="Rectangle 974"/>
            <p:cNvSpPr>
              <a:spLocks noChangeArrowheads="1"/>
            </p:cNvSpPr>
            <p:nvPr/>
          </p:nvSpPr>
          <p:spPr bwMode="auto">
            <a:xfrm>
              <a:off x="4712" y="927"/>
              <a:ext cx="17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19" name="Rectangle 975"/>
            <p:cNvSpPr>
              <a:spLocks noChangeArrowheads="1"/>
            </p:cNvSpPr>
            <p:nvPr/>
          </p:nvSpPr>
          <p:spPr bwMode="auto">
            <a:xfrm rot="16200000">
              <a:off x="4055" y="2036"/>
              <a:ext cx="1729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Population Density (%)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20" name="Line 976"/>
            <p:cNvSpPr>
              <a:spLocks noChangeShapeType="1"/>
            </p:cNvSpPr>
            <p:nvPr/>
          </p:nvSpPr>
          <p:spPr bwMode="auto">
            <a:xfrm>
              <a:off x="2306" y="1174"/>
              <a:ext cx="197" cy="0"/>
            </a:xfrm>
            <a:prstGeom prst="lin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21" name="Oval 977"/>
            <p:cNvSpPr>
              <a:spLocks noChangeArrowheads="1"/>
            </p:cNvSpPr>
            <p:nvPr/>
          </p:nvSpPr>
          <p:spPr bwMode="auto">
            <a:xfrm>
              <a:off x="2376" y="1142"/>
              <a:ext cx="50" cy="55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22" name="Rectangle 978"/>
            <p:cNvSpPr>
              <a:spLocks noChangeArrowheads="1"/>
            </p:cNvSpPr>
            <p:nvPr/>
          </p:nvSpPr>
          <p:spPr bwMode="auto">
            <a:xfrm>
              <a:off x="2531" y="1110"/>
              <a:ext cx="1617" cy="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Cumulative curve </a:t>
              </a: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Frother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 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23" name="Line 979"/>
            <p:cNvSpPr>
              <a:spLocks noChangeShapeType="1"/>
            </p:cNvSpPr>
            <p:nvPr/>
          </p:nvSpPr>
          <p:spPr bwMode="auto">
            <a:xfrm>
              <a:off x="2306" y="1332"/>
              <a:ext cx="197" cy="0"/>
            </a:xfrm>
            <a:prstGeom prst="lin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24" name="Rectangle 980"/>
            <p:cNvSpPr>
              <a:spLocks noChangeArrowheads="1"/>
            </p:cNvSpPr>
            <p:nvPr/>
          </p:nvSpPr>
          <p:spPr bwMode="auto">
            <a:xfrm>
              <a:off x="2383" y="1309"/>
              <a:ext cx="35" cy="39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25" name="Rectangle 981"/>
            <p:cNvSpPr>
              <a:spLocks noChangeArrowheads="1"/>
            </p:cNvSpPr>
            <p:nvPr/>
          </p:nvSpPr>
          <p:spPr bwMode="auto">
            <a:xfrm>
              <a:off x="2531" y="1269"/>
              <a:ext cx="1612" cy="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Cumulative curve </a:t>
              </a: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Frother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 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26" name="Line 982"/>
            <p:cNvSpPr>
              <a:spLocks noChangeShapeType="1"/>
            </p:cNvSpPr>
            <p:nvPr/>
          </p:nvSpPr>
          <p:spPr bwMode="auto">
            <a:xfrm>
              <a:off x="2306" y="1483"/>
              <a:ext cx="197" cy="0"/>
            </a:xfrm>
            <a:prstGeom prst="lin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27" name="Oval 983"/>
            <p:cNvSpPr>
              <a:spLocks noChangeArrowheads="1"/>
            </p:cNvSpPr>
            <p:nvPr/>
          </p:nvSpPr>
          <p:spPr bwMode="auto">
            <a:xfrm>
              <a:off x="2376" y="1451"/>
              <a:ext cx="50" cy="56"/>
            </a:xfrm>
            <a:prstGeom prst="ellips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28" name="Rectangle 984"/>
            <p:cNvSpPr>
              <a:spLocks noChangeArrowheads="1"/>
            </p:cNvSpPr>
            <p:nvPr/>
          </p:nvSpPr>
          <p:spPr bwMode="auto">
            <a:xfrm>
              <a:off x="2531" y="1420"/>
              <a:ext cx="1691" cy="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Population density </a:t>
              </a: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Frother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 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429" name="Line 985"/>
            <p:cNvSpPr>
              <a:spLocks noChangeShapeType="1"/>
            </p:cNvSpPr>
            <p:nvPr/>
          </p:nvSpPr>
          <p:spPr bwMode="auto">
            <a:xfrm>
              <a:off x="2306" y="1642"/>
              <a:ext cx="197" cy="0"/>
            </a:xfrm>
            <a:prstGeom prst="line">
              <a:avLst/>
            </a:prstGeom>
            <a:grp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30" name="Rectangle 986"/>
            <p:cNvSpPr>
              <a:spLocks noChangeArrowheads="1"/>
            </p:cNvSpPr>
            <p:nvPr/>
          </p:nvSpPr>
          <p:spPr bwMode="auto">
            <a:xfrm>
              <a:off x="2383" y="1618"/>
              <a:ext cx="35" cy="40"/>
            </a:xfrm>
            <a:prstGeom prst="rect">
              <a:avLst/>
            </a:prstGeom>
            <a:grpFill/>
            <a:ln w="11113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431" name="Rectangle 987"/>
            <p:cNvSpPr>
              <a:spLocks noChangeArrowheads="1"/>
            </p:cNvSpPr>
            <p:nvPr/>
          </p:nvSpPr>
          <p:spPr bwMode="auto">
            <a:xfrm>
              <a:off x="2531" y="1578"/>
              <a:ext cx="1686" cy="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Population density </a:t>
              </a: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Frother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rPr>
                <a:t> 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endParaRPr>
            </a:p>
          </p:txBody>
        </p:sp>
      </p:grpSp>
      <p:pic>
        <p:nvPicPr>
          <p:cNvPr id="6108" name="Picture 9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91" y="1227367"/>
            <a:ext cx="4327828" cy="40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" name="Text Box 185"/>
          <p:cNvSpPr txBox="1">
            <a:spLocks noChangeArrowheads="1"/>
          </p:cNvSpPr>
          <p:nvPr/>
        </p:nvSpPr>
        <p:spPr bwMode="auto">
          <a:xfrm>
            <a:off x="93130" y="5309437"/>
            <a:ext cx="8898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latin typeface="+mj-lt"/>
              </a:rPr>
              <a:t>Note: for a typical application with </a:t>
            </a:r>
            <a:r>
              <a:rPr lang="en-US" sz="2400" dirty="0" err="1" smtClean="0">
                <a:latin typeface="+mj-lt"/>
              </a:rPr>
              <a:t>Jg</a:t>
            </a:r>
            <a:r>
              <a:rPr lang="en-US" sz="2400" dirty="0" smtClean="0">
                <a:latin typeface="+mj-lt"/>
              </a:rPr>
              <a:t> = 0.75 cm/sec, the nucleated bubbles are about 2% of total air volume added to cell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8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12</a:t>
            </a:fld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13" y="1205610"/>
            <a:ext cx="4771135" cy="388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85"/>
          <p:cNvSpPr txBox="1">
            <a:spLocks noChangeArrowheads="1"/>
          </p:cNvSpPr>
          <p:nvPr/>
        </p:nvSpPr>
        <p:spPr bwMode="auto">
          <a:xfrm>
            <a:off x="87277" y="371930"/>
            <a:ext cx="841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dirty="0" smtClean="0">
                <a:latin typeface="+mj-lt"/>
              </a:rPr>
              <a:t>Probable </a:t>
            </a:r>
            <a:r>
              <a:rPr lang="en-US" sz="3200" dirty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echanism for improved collection</a:t>
            </a:r>
            <a:endParaRPr lang="en-US" sz="3200" dirty="0">
              <a:latin typeface="+mj-lt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-108520" y="5043535"/>
            <a:ext cx="9252520" cy="7486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800" dirty="0" smtClean="0"/>
              <a:t>Small bubbles preferentially nucleate on hydrophobic surfaces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Act to tether larger bubbles, </a:t>
            </a:r>
            <a:r>
              <a:rPr lang="en-US" sz="2800" dirty="0" err="1" smtClean="0"/>
              <a:t>ie</a:t>
            </a:r>
            <a:r>
              <a:rPr lang="en-US" sz="2800" dirty="0" smtClean="0"/>
              <a:t> improve sticking efficiency</a:t>
            </a:r>
          </a:p>
        </p:txBody>
      </p:sp>
    </p:spTree>
    <p:extLst>
      <p:ext uri="{BB962C8B-B14F-4D97-AF65-F5344CB8AC3E}">
        <p14:creationId xmlns:p14="http://schemas.microsoft.com/office/powerpoint/2010/main" val="36953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77841" cy="94808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Evaluation of column and scale-up</a:t>
            </a:r>
            <a:endParaRPr lang="es-PE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2133600" cy="365125"/>
          </a:xfrm>
        </p:spPr>
        <p:txBody>
          <a:bodyPr/>
          <a:lstStyle/>
          <a:p>
            <a:fld id="{534853C5-14A7-4A1C-ACC5-13A8CB36A668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965340"/>
            <a:ext cx="9144000" cy="748680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/>
              <a:t>EFD did on-site test-work at </a:t>
            </a:r>
            <a:r>
              <a:rPr lang="en-US" sz="2400" dirty="0" err="1"/>
              <a:t>DeGrussa</a:t>
            </a:r>
            <a:r>
              <a:rPr lang="en-US" sz="2400" dirty="0"/>
              <a:t> with a lab-scale column (150 mm </a:t>
            </a:r>
            <a:r>
              <a:rPr lang="en-US" sz="2400" dirty="0" err="1"/>
              <a:t>dia</a:t>
            </a:r>
            <a:r>
              <a:rPr lang="en-US" sz="2400" dirty="0"/>
              <a:t>) and then a  pilot-scale column (500 mm </a:t>
            </a:r>
            <a:r>
              <a:rPr lang="en-US" sz="2400" dirty="0" err="1"/>
              <a:t>dia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89157" y="5597838"/>
            <a:ext cx="626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500 mm pilot unit at site                            4250 mm full-scale unit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55" y="908720"/>
            <a:ext cx="26828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48" y="908720"/>
            <a:ext cx="269430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76659"/>
            <a:ext cx="8445624" cy="94808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Results</a:t>
            </a:r>
            <a:endParaRPr lang="es-PE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2133600" cy="365125"/>
          </a:xfrm>
        </p:spPr>
        <p:txBody>
          <a:bodyPr/>
          <a:lstStyle/>
          <a:p>
            <a:fld id="{534853C5-14A7-4A1C-ACC5-13A8CB36A668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661248"/>
            <a:ext cx="8229600" cy="9689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Result of commercial column exceed pilot results!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811970"/>
              </p:ext>
            </p:extLst>
          </p:nvPr>
        </p:nvGraphicFramePr>
        <p:xfrm>
          <a:off x="1331640" y="908720"/>
          <a:ext cx="64087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4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Concentrator Flowsheet-circa 2015</a:t>
            </a:r>
            <a:endParaRPr lang="es-PE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15</a:t>
            </a:fld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19" y="1234790"/>
            <a:ext cx="9205119" cy="44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630550" y="637580"/>
            <a:ext cx="4117914" cy="3799532"/>
            <a:chOff x="4630550" y="637580"/>
            <a:chExt cx="4117914" cy="3799532"/>
          </a:xfrm>
        </p:grpSpPr>
        <p:grpSp>
          <p:nvGrpSpPr>
            <p:cNvPr id="5" name="Group 4"/>
            <p:cNvGrpSpPr/>
            <p:nvPr/>
          </p:nvGrpSpPr>
          <p:grpSpPr>
            <a:xfrm>
              <a:off x="4630550" y="1185260"/>
              <a:ext cx="4117914" cy="3251852"/>
              <a:chOff x="4630550" y="1185260"/>
              <a:chExt cx="4117914" cy="325185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4644008" y="1185261"/>
                <a:ext cx="410445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630550" y="1185260"/>
                <a:ext cx="0" cy="101960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8460432" y="1185262"/>
                <a:ext cx="288032" cy="3251850"/>
                <a:chOff x="8460432" y="1185262"/>
                <a:chExt cx="288032" cy="325185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8748464" y="1185262"/>
                  <a:ext cx="0" cy="32518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8460432" y="4437112"/>
                  <a:ext cx="288032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TextBox 21"/>
            <p:cNvSpPr txBox="1"/>
            <p:nvPr/>
          </p:nvSpPr>
          <p:spPr>
            <a:xfrm>
              <a:off x="6144903" y="637580"/>
              <a:ext cx="4844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x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85984" y="2349522"/>
            <a:ext cx="485221" cy="923330"/>
            <a:chOff x="3485984" y="2349522"/>
            <a:chExt cx="485221" cy="923330"/>
          </a:xfrm>
        </p:grpSpPr>
        <p:grpSp>
          <p:nvGrpSpPr>
            <p:cNvPr id="26" name="Group 25"/>
            <p:cNvGrpSpPr/>
            <p:nvPr/>
          </p:nvGrpSpPr>
          <p:grpSpPr>
            <a:xfrm>
              <a:off x="3588619" y="2408551"/>
              <a:ext cx="382586" cy="478114"/>
              <a:chOff x="3588619" y="2408551"/>
              <a:chExt cx="382586" cy="478114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3588619" y="2886664"/>
                <a:ext cx="38258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611165" y="2408551"/>
                <a:ext cx="0" cy="47811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485984" y="2349522"/>
              <a:ext cx="4844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x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8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Comparison: before and after</a:t>
            </a:r>
            <a:endParaRPr lang="es-PE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581128"/>
            <a:ext cx="9289032" cy="3201219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r>
              <a:rPr lang="en-AU" dirty="0"/>
              <a:t>C</a:t>
            </a:r>
            <a:r>
              <a:rPr lang="en-AU" dirty="0" smtClean="0"/>
              <a:t>irculating </a:t>
            </a:r>
            <a:r>
              <a:rPr lang="en-AU" dirty="0"/>
              <a:t>load from cleaner back to scavenger eliminated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AU" dirty="0"/>
              <a:t>4 out of 6 mechanical recleaner cells were taken offline</a:t>
            </a:r>
            <a:r>
              <a:rPr lang="en-AU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AU" dirty="0" smtClean="0"/>
              <a:t>Significant improvement in global copper recovery 2-4%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16</a:t>
            </a:fld>
            <a:endParaRPr lang="es-C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5424"/>
              </p:ext>
            </p:extLst>
          </p:nvPr>
        </p:nvGraphicFramePr>
        <p:xfrm>
          <a:off x="179511" y="1124744"/>
          <a:ext cx="8856985" cy="3096344"/>
        </p:xfrm>
        <a:graphic>
          <a:graphicData uri="http://schemas.openxmlformats.org/drawingml/2006/table">
            <a:tbl>
              <a:tblPr firstRow="1" firstCol="1" bandRow="1"/>
              <a:tblGrid>
                <a:gridCol w="3981330"/>
                <a:gridCol w="1736441"/>
                <a:gridCol w="1532154"/>
                <a:gridCol w="1607060"/>
              </a:tblGrid>
              <a:tr h="15481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Pre-Column Installation Survey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Pre-Column Installation Survey 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 Column Installation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(2015)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Total Circuit Cu Recovery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Cleaner Block Cu Recovery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 Cu Recovery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Recleaner Cu Recovery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Conclusions</a:t>
            </a:r>
            <a:endParaRPr lang="es-PE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471338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Conventional flotation cells are not optimal for all applications, especially with fine particles and fine gangue, similar result discovered at Cerro Corona (</a:t>
            </a:r>
            <a:r>
              <a:rPr lang="en-US" sz="2400" smtClean="0"/>
              <a:t>see Diaz et </a:t>
            </a:r>
            <a:r>
              <a:rPr lang="en-US" sz="2400" dirty="0" smtClean="0"/>
              <a:t>al, Flotation 2015)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Scale-up of columns is possible and Lab/ pilot results can be met or exceeded in commercial operation.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Comments from </a:t>
            </a:r>
            <a:r>
              <a:rPr lang="en-US" sz="2400" dirty="0" err="1" smtClean="0"/>
              <a:t>Sandfire</a:t>
            </a:r>
            <a:r>
              <a:rPr lang="en-US" sz="2400" dirty="0" smtClean="0"/>
              <a:t> management one month after commissioning the column </a:t>
            </a:r>
            <a:r>
              <a:rPr lang="en-US" sz="2400" b="1" dirty="0" smtClean="0"/>
              <a:t>“</a:t>
            </a:r>
            <a:r>
              <a:rPr lang="en-US" sz="2400" b="1" dirty="0"/>
              <a:t>The column flotation cell in particular has delivered some positive early results, suggesting that the original recovery improvement target of about 1% may be exceeded</a:t>
            </a:r>
            <a:r>
              <a:rPr lang="en-US" sz="2400" b="1" dirty="0" smtClean="0"/>
              <a:t>.” (</a:t>
            </a:r>
            <a:r>
              <a:rPr lang="en-US" sz="2400" b="1" dirty="0" err="1" smtClean="0"/>
              <a:t>Sandfire</a:t>
            </a:r>
            <a:r>
              <a:rPr lang="en-US" sz="2400" b="1" dirty="0" smtClean="0"/>
              <a:t> CEO Karl </a:t>
            </a:r>
            <a:r>
              <a:rPr lang="en-US" sz="2400" b="1" dirty="0" err="1" smtClean="0"/>
              <a:t>Simich</a:t>
            </a:r>
            <a:r>
              <a:rPr lang="en-US" sz="2400" b="1" dirty="0" smtClean="0"/>
              <a:t>, Mining News Feb 26, 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DeGrussa</a:t>
            </a:r>
            <a:r>
              <a:rPr lang="en-US" sz="2400" dirty="0" smtClean="0"/>
              <a:t> now doing test-work to add another column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1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s-PE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9685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Background: </a:t>
            </a:r>
            <a:r>
              <a:rPr lang="en-US" dirty="0" err="1" smtClean="0"/>
              <a:t>Sandfire’s</a:t>
            </a:r>
            <a:r>
              <a:rPr lang="en-US" dirty="0" smtClean="0"/>
              <a:t> </a:t>
            </a:r>
            <a:r>
              <a:rPr lang="en-US" dirty="0" err="1" smtClean="0"/>
              <a:t>DeGrussa</a:t>
            </a:r>
            <a:r>
              <a:rPr lang="en-US" dirty="0" smtClean="0"/>
              <a:t> Copper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Technical challenge with flow-sheet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Eriez’ </a:t>
            </a:r>
            <a:r>
              <a:rPr lang="en-US" dirty="0" err="1" smtClean="0"/>
              <a:t>CavTube</a:t>
            </a:r>
            <a:r>
              <a:rPr lang="en-US" dirty="0" smtClean="0"/>
              <a:t>™ </a:t>
            </a:r>
            <a:r>
              <a:rPr lang="en-US" dirty="0" err="1" smtClean="0"/>
              <a:t>Sparged</a:t>
            </a:r>
            <a:r>
              <a:rPr lang="en-US" dirty="0" smtClean="0"/>
              <a:t> Column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On-site test-work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Results and conclusions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s-PE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0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76659"/>
            <a:ext cx="8445624" cy="94808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Sandfire’s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DeGrussa</a:t>
            </a:r>
            <a:r>
              <a:rPr lang="en-US" sz="3600" b="1" dirty="0" smtClean="0"/>
              <a:t> Copper</a:t>
            </a:r>
            <a:endParaRPr lang="es-PE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2133600" cy="365125"/>
          </a:xfrm>
        </p:spPr>
        <p:txBody>
          <a:bodyPr/>
          <a:lstStyle/>
          <a:p>
            <a:fld id="{534853C5-14A7-4A1C-ACC5-13A8CB36A668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5615608" y="1754267"/>
            <a:ext cx="3528392" cy="3441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Located in WA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High-grade copper-gold </a:t>
            </a:r>
            <a:r>
              <a:rPr lang="en-US" sz="2400" dirty="0"/>
              <a:t>sulfide </a:t>
            </a:r>
            <a:r>
              <a:rPr lang="en-US" sz="2400" dirty="0" smtClean="0"/>
              <a:t>mine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1.5 </a:t>
            </a:r>
            <a:r>
              <a:rPr lang="en-US" sz="2400" dirty="0" err="1"/>
              <a:t>Mtpa</a:t>
            </a:r>
            <a:r>
              <a:rPr lang="en-US" sz="2400" dirty="0"/>
              <a:t> concentrator </a:t>
            </a:r>
            <a:r>
              <a:rPr lang="en-US" sz="2400" dirty="0" smtClean="0"/>
              <a:t>commenced commercial production Sep 2012.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roduction up </a:t>
            </a:r>
            <a:r>
              <a:rPr lang="en-US" sz="2400" dirty="0"/>
              <a:t>to 300,000 </a:t>
            </a:r>
            <a:r>
              <a:rPr lang="en-US" sz="2400" dirty="0" err="1"/>
              <a:t>tonnes</a:t>
            </a:r>
            <a:r>
              <a:rPr lang="en-US" sz="2400" dirty="0"/>
              <a:t> of high grade copper concentrate annually</a:t>
            </a:r>
            <a:r>
              <a:rPr lang="en-US" dirty="0"/>
              <a:t>.</a:t>
            </a:r>
          </a:p>
        </p:txBody>
      </p:sp>
      <p:pic>
        <p:nvPicPr>
          <p:cNvPr id="2050" name="Picture 2" descr="http://s3-ap-southeast-2.amazonaws.com/media-aspermontlimited/images/degrussaa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" y="1582192"/>
            <a:ext cx="5351721" cy="39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Concentrator Flowsheet-circa 2014</a:t>
            </a:r>
            <a:endParaRPr lang="es-PE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4</a:t>
            </a:fld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4" y="1185261"/>
            <a:ext cx="9105772" cy="439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630550" y="1185260"/>
            <a:ext cx="4117914" cy="3251852"/>
            <a:chOff x="4630550" y="1185260"/>
            <a:chExt cx="4117914" cy="3251852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644008" y="1185261"/>
              <a:ext cx="41044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630550" y="1185260"/>
              <a:ext cx="0" cy="10196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460432" y="1185262"/>
              <a:ext cx="288032" cy="3251850"/>
              <a:chOff x="8460432" y="1185262"/>
              <a:chExt cx="288032" cy="3251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8748464" y="1185262"/>
                <a:ext cx="0" cy="325185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460432" y="4437112"/>
                <a:ext cx="288032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8" name="Group 1027"/>
          <p:cNvGrpSpPr/>
          <p:nvPr/>
        </p:nvGrpSpPr>
        <p:grpSpPr>
          <a:xfrm>
            <a:off x="3397326" y="2333074"/>
            <a:ext cx="3550938" cy="510244"/>
            <a:chOff x="3397326" y="2333074"/>
            <a:chExt cx="3550938" cy="510244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5953610" y="2811187"/>
              <a:ext cx="9721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948264" y="2333074"/>
              <a:ext cx="0" cy="478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397326" y="2843317"/>
              <a:ext cx="38258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419872" y="2365204"/>
              <a:ext cx="0" cy="4781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95536" y="5603576"/>
            <a:ext cx="1512168" cy="148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 Ro – </a:t>
            </a:r>
            <a:r>
              <a:rPr lang="en-US" sz="1200" dirty="0" smtClean="0"/>
              <a:t>TC50</a:t>
            </a:r>
            <a:endParaRPr lang="en-US" sz="1200" dirty="0"/>
          </a:p>
          <a:p>
            <a:r>
              <a:rPr lang="en-US" sz="1200" dirty="0"/>
              <a:t>6 </a:t>
            </a:r>
            <a:r>
              <a:rPr lang="en-US" sz="1200" dirty="0" err="1" smtClean="0"/>
              <a:t>Scavs</a:t>
            </a:r>
            <a:r>
              <a:rPr lang="en-US" sz="1200" dirty="0" smtClean="0"/>
              <a:t> </a:t>
            </a:r>
            <a:r>
              <a:rPr lang="en-US" sz="1200" dirty="0"/>
              <a:t>– </a:t>
            </a:r>
            <a:r>
              <a:rPr lang="en-US" sz="1200" dirty="0" smtClean="0"/>
              <a:t>TC50</a:t>
            </a:r>
          </a:p>
          <a:p>
            <a:r>
              <a:rPr lang="en-US" sz="1200" dirty="0" smtClean="0"/>
              <a:t>6 Cl - TC30</a:t>
            </a:r>
          </a:p>
          <a:p>
            <a:r>
              <a:rPr lang="en-US" sz="1200" dirty="0" smtClean="0"/>
              <a:t>4 Cl </a:t>
            </a:r>
            <a:r>
              <a:rPr lang="en-US" sz="1200" dirty="0" err="1" smtClean="0"/>
              <a:t>Scavs</a:t>
            </a:r>
            <a:r>
              <a:rPr lang="en-US" sz="1200" dirty="0" smtClean="0"/>
              <a:t> TC30</a:t>
            </a:r>
          </a:p>
          <a:p>
            <a:r>
              <a:rPr lang="en-US" sz="1200" dirty="0" smtClean="0"/>
              <a:t>6 2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Cl OK16U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5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Challenges with original flowsheet</a:t>
            </a:r>
            <a:endParaRPr lang="es-PE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53C5-14A7-4A1C-ACC5-13A8CB36A668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4294967295"/>
          </p:nvPr>
        </p:nvSpPr>
        <p:spPr>
          <a:xfrm>
            <a:off x="183704" y="1196752"/>
            <a:ext cx="8640960" cy="554461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All mechanical flotation cell circuit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Rougher/scavenger recovery typically 91% with most losses &lt; 7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m &amp; &gt;75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able to meet the cleaner flotation requirements of the plant (re-grind P</a:t>
            </a:r>
            <a:r>
              <a:rPr lang="en-US" sz="2800" baseline="-25000" dirty="0" smtClean="0"/>
              <a:t>80</a:t>
            </a:r>
            <a:r>
              <a:rPr lang="en-US" sz="2800" dirty="0" smtClean="0"/>
              <a:t> ~18 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m) because of poor selectivity at fine size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Heavily </a:t>
            </a:r>
            <a:r>
              <a:rPr lang="en-US" sz="2800" dirty="0"/>
              <a:t>loaded and sticky froth on the recleaner cells leads to poor concentrate grade, high NSG on the final copper concentrate </a:t>
            </a:r>
            <a:r>
              <a:rPr lang="en-US" sz="2800" dirty="0" smtClean="0"/>
              <a:t>grade from hydraulic entrainment.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Significant circulating load required from cleaner scavenger cells back to rougher scavengers to enhance overall recoveries</a:t>
            </a:r>
          </a:p>
          <a:p>
            <a:pPr marL="0" indent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9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820" y="138559"/>
            <a:ext cx="7416824" cy="94808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Limitations of conventional flotation</a:t>
            </a:r>
            <a:endParaRPr lang="es-PE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2133600" cy="365125"/>
          </a:xfrm>
        </p:spPr>
        <p:txBody>
          <a:bodyPr/>
          <a:lstStyle/>
          <a:p>
            <a:fld id="{534853C5-14A7-4A1C-ACC5-13A8CB36A668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1640" y="5805264"/>
            <a:ext cx="6228184" cy="740296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Flotation recovery by size for copper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56" y="1103499"/>
            <a:ext cx="6480720" cy="477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Documents and Settings\JKohmuench\My Documents\Equipment Drawings\colum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96" y="1212106"/>
            <a:ext cx="5062538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5298392" y="1263747"/>
            <a:ext cx="3845607" cy="40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Tall Tanks w/High Aspect Ratio, counter-current contacting</a:t>
            </a:r>
          </a:p>
          <a:p>
            <a:pPr marL="342900" indent="-342900">
              <a:spcBef>
                <a:spcPts val="0"/>
              </a:spcBef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Operate with Deep Froth</a:t>
            </a:r>
          </a:p>
          <a:p>
            <a:pPr>
              <a:spcBef>
                <a:spcPts val="0"/>
              </a:spcBef>
              <a:buClr>
                <a:srgbClr val="104E92"/>
              </a:buClr>
              <a:defRPr/>
            </a:pP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Incorporates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Uniform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Froth Washing  -better selectivity</a:t>
            </a:r>
          </a:p>
          <a:p>
            <a:pPr>
              <a:spcBef>
                <a:spcPts val="0"/>
              </a:spcBef>
              <a:buClr>
                <a:srgbClr val="104E92"/>
              </a:buClr>
              <a:defRPr/>
            </a:pP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Low radial mixing, behaves more like PFR</a:t>
            </a:r>
          </a:p>
          <a:p>
            <a:pPr>
              <a:spcBef>
                <a:spcPts val="0"/>
              </a:spcBef>
              <a:buClr>
                <a:srgbClr val="104E92"/>
              </a:buClr>
              <a:defRPr/>
            </a:pP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Sparging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System</a:t>
            </a:r>
          </a:p>
          <a:p>
            <a:pPr marL="800100" lvl="1" indent="-342900">
              <a:spcBef>
                <a:spcPts val="0"/>
              </a:spcBef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Heart of the Device</a:t>
            </a:r>
          </a:p>
          <a:p>
            <a:pPr marL="800100" lvl="1" indent="-342900">
              <a:spcBef>
                <a:spcPts val="0"/>
              </a:spcBef>
              <a:buClr>
                <a:srgbClr val="104E9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Produces High Surface Area Rates of Air for Collection of Hydrophobic Species.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346646"/>
            <a:ext cx="8229600" cy="63408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Column Technology</a:t>
            </a:r>
          </a:p>
        </p:txBody>
      </p:sp>
    </p:spTree>
    <p:extLst>
      <p:ext uri="{BB962C8B-B14F-4D97-AF65-F5344CB8AC3E}">
        <p14:creationId xmlns:p14="http://schemas.microsoft.com/office/powerpoint/2010/main" val="31884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5254625" y="1689373"/>
            <a:ext cx="3192463" cy="3711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291138" y="5400948"/>
            <a:ext cx="3219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ahoma" pitchFamily="34" charset="0"/>
              </a:rPr>
              <a:t>Froth Moisture (%)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 rot="10800000">
            <a:off x="4630310" y="1849434"/>
            <a:ext cx="613631" cy="301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 dirty="0" smtClean="0">
                <a:latin typeface="Tahoma" pitchFamily="34" charset="0"/>
              </a:rPr>
              <a:t>Contaminant </a:t>
            </a:r>
            <a:r>
              <a:rPr lang="en-US" sz="2800" b="0" dirty="0">
                <a:latin typeface="Tahoma" pitchFamily="34" charset="0"/>
              </a:rPr>
              <a:t>(</a:t>
            </a:r>
            <a:r>
              <a:rPr lang="en-US" sz="2800" b="0" dirty="0" err="1">
                <a:latin typeface="Tahoma" pitchFamily="34" charset="0"/>
              </a:rPr>
              <a:t>tph</a:t>
            </a:r>
            <a:r>
              <a:rPr lang="en-US" sz="2800" b="0" dirty="0">
                <a:latin typeface="Tahoma" pitchFamily="34" charset="0"/>
              </a:rPr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468358">
            <a:off x="5041900" y="1879873"/>
            <a:ext cx="3038475" cy="3135312"/>
            <a:chOff x="3024" y="912"/>
            <a:chExt cx="2292" cy="2148"/>
          </a:xfrm>
        </p:grpSpPr>
        <p:sp>
          <p:nvSpPr>
            <p:cNvPr id="7491" name="Oval 7"/>
            <p:cNvSpPr>
              <a:spLocks noChangeArrowheads="1"/>
            </p:cNvSpPr>
            <p:nvPr/>
          </p:nvSpPr>
          <p:spPr bwMode="auto">
            <a:xfrm>
              <a:off x="3168" y="295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2" name="Oval 8"/>
            <p:cNvSpPr>
              <a:spLocks noChangeArrowheads="1"/>
            </p:cNvSpPr>
            <p:nvPr/>
          </p:nvSpPr>
          <p:spPr bwMode="auto">
            <a:xfrm>
              <a:off x="3276" y="282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3" name="Oval 9"/>
            <p:cNvSpPr>
              <a:spLocks noChangeArrowheads="1"/>
            </p:cNvSpPr>
            <p:nvPr/>
          </p:nvSpPr>
          <p:spPr bwMode="auto">
            <a:xfrm>
              <a:off x="3420" y="272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4" name="Line 10"/>
            <p:cNvSpPr>
              <a:spLocks noChangeShapeType="1"/>
            </p:cNvSpPr>
            <p:nvPr/>
          </p:nvSpPr>
          <p:spPr bwMode="auto">
            <a:xfrm flipV="1">
              <a:off x="3024" y="912"/>
              <a:ext cx="2292" cy="2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5" name="Oval 11"/>
            <p:cNvSpPr>
              <a:spLocks noChangeArrowheads="1"/>
            </p:cNvSpPr>
            <p:nvPr/>
          </p:nvSpPr>
          <p:spPr bwMode="auto">
            <a:xfrm>
              <a:off x="3552" y="256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6" name="Oval 12"/>
            <p:cNvSpPr>
              <a:spLocks noChangeArrowheads="1"/>
            </p:cNvSpPr>
            <p:nvPr/>
          </p:nvSpPr>
          <p:spPr bwMode="auto">
            <a:xfrm>
              <a:off x="3660" y="243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7" name="Oval 13"/>
            <p:cNvSpPr>
              <a:spLocks noChangeArrowheads="1"/>
            </p:cNvSpPr>
            <p:nvPr/>
          </p:nvSpPr>
          <p:spPr bwMode="auto">
            <a:xfrm>
              <a:off x="3804" y="234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8" name="Oval 14"/>
            <p:cNvSpPr>
              <a:spLocks noChangeArrowheads="1"/>
            </p:cNvSpPr>
            <p:nvPr/>
          </p:nvSpPr>
          <p:spPr bwMode="auto">
            <a:xfrm>
              <a:off x="3924" y="220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499" name="Oval 15"/>
            <p:cNvSpPr>
              <a:spLocks noChangeArrowheads="1"/>
            </p:cNvSpPr>
            <p:nvPr/>
          </p:nvSpPr>
          <p:spPr bwMode="auto">
            <a:xfrm>
              <a:off x="4032" y="207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0" name="Oval 16"/>
            <p:cNvSpPr>
              <a:spLocks noChangeArrowheads="1"/>
            </p:cNvSpPr>
            <p:nvPr/>
          </p:nvSpPr>
          <p:spPr bwMode="auto">
            <a:xfrm>
              <a:off x="4176" y="198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1" name="Oval 17"/>
            <p:cNvSpPr>
              <a:spLocks noChangeArrowheads="1"/>
            </p:cNvSpPr>
            <p:nvPr/>
          </p:nvSpPr>
          <p:spPr bwMode="auto">
            <a:xfrm>
              <a:off x="4308" y="182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2" name="Oval 18"/>
            <p:cNvSpPr>
              <a:spLocks noChangeArrowheads="1"/>
            </p:cNvSpPr>
            <p:nvPr/>
          </p:nvSpPr>
          <p:spPr bwMode="auto">
            <a:xfrm>
              <a:off x="4416" y="169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3" name="Oval 19"/>
            <p:cNvSpPr>
              <a:spLocks noChangeArrowheads="1"/>
            </p:cNvSpPr>
            <p:nvPr/>
          </p:nvSpPr>
          <p:spPr bwMode="auto">
            <a:xfrm>
              <a:off x="4560" y="159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4" name="Oval 20"/>
            <p:cNvSpPr>
              <a:spLocks noChangeArrowheads="1"/>
            </p:cNvSpPr>
            <p:nvPr/>
          </p:nvSpPr>
          <p:spPr bwMode="auto">
            <a:xfrm>
              <a:off x="4476" y="166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5" name="Oval 21"/>
            <p:cNvSpPr>
              <a:spLocks noChangeArrowheads="1"/>
            </p:cNvSpPr>
            <p:nvPr/>
          </p:nvSpPr>
          <p:spPr bwMode="auto">
            <a:xfrm>
              <a:off x="4584" y="153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6" name="Oval 22"/>
            <p:cNvSpPr>
              <a:spLocks noChangeArrowheads="1"/>
            </p:cNvSpPr>
            <p:nvPr/>
          </p:nvSpPr>
          <p:spPr bwMode="auto">
            <a:xfrm>
              <a:off x="4728" y="144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7" name="Oval 23"/>
            <p:cNvSpPr>
              <a:spLocks noChangeArrowheads="1"/>
            </p:cNvSpPr>
            <p:nvPr/>
          </p:nvSpPr>
          <p:spPr bwMode="auto">
            <a:xfrm>
              <a:off x="4860" y="128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8" name="Oval 24"/>
            <p:cNvSpPr>
              <a:spLocks noChangeArrowheads="1"/>
            </p:cNvSpPr>
            <p:nvPr/>
          </p:nvSpPr>
          <p:spPr bwMode="auto">
            <a:xfrm>
              <a:off x="4968" y="115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09" name="Oval 25"/>
            <p:cNvSpPr>
              <a:spLocks noChangeArrowheads="1"/>
            </p:cNvSpPr>
            <p:nvPr/>
          </p:nvSpPr>
          <p:spPr bwMode="auto">
            <a:xfrm>
              <a:off x="5112" y="105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0" name="Oval 26"/>
            <p:cNvSpPr>
              <a:spLocks noChangeArrowheads="1"/>
            </p:cNvSpPr>
            <p:nvPr/>
          </p:nvSpPr>
          <p:spPr bwMode="auto">
            <a:xfrm>
              <a:off x="3276" y="290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1" name="Oval 27"/>
            <p:cNvSpPr>
              <a:spLocks noChangeArrowheads="1"/>
            </p:cNvSpPr>
            <p:nvPr/>
          </p:nvSpPr>
          <p:spPr bwMode="auto">
            <a:xfrm>
              <a:off x="3384" y="277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2" name="Oval 28"/>
            <p:cNvSpPr>
              <a:spLocks noChangeArrowheads="1"/>
            </p:cNvSpPr>
            <p:nvPr/>
          </p:nvSpPr>
          <p:spPr bwMode="auto">
            <a:xfrm>
              <a:off x="3528" y="267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3" name="Oval 29"/>
            <p:cNvSpPr>
              <a:spLocks noChangeArrowheads="1"/>
            </p:cNvSpPr>
            <p:nvPr/>
          </p:nvSpPr>
          <p:spPr bwMode="auto">
            <a:xfrm>
              <a:off x="3660" y="252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4" name="Oval 30"/>
            <p:cNvSpPr>
              <a:spLocks noChangeArrowheads="1"/>
            </p:cNvSpPr>
            <p:nvPr/>
          </p:nvSpPr>
          <p:spPr bwMode="auto">
            <a:xfrm>
              <a:off x="3768" y="238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5" name="Oval 31"/>
            <p:cNvSpPr>
              <a:spLocks noChangeArrowheads="1"/>
            </p:cNvSpPr>
            <p:nvPr/>
          </p:nvSpPr>
          <p:spPr bwMode="auto">
            <a:xfrm>
              <a:off x="3912" y="229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6" name="Oval 32"/>
            <p:cNvSpPr>
              <a:spLocks noChangeArrowheads="1"/>
            </p:cNvSpPr>
            <p:nvPr/>
          </p:nvSpPr>
          <p:spPr bwMode="auto">
            <a:xfrm>
              <a:off x="3840" y="226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7" name="Oval 33"/>
            <p:cNvSpPr>
              <a:spLocks noChangeArrowheads="1"/>
            </p:cNvSpPr>
            <p:nvPr/>
          </p:nvSpPr>
          <p:spPr bwMode="auto">
            <a:xfrm>
              <a:off x="3948" y="213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8" name="Oval 34"/>
            <p:cNvSpPr>
              <a:spLocks noChangeArrowheads="1"/>
            </p:cNvSpPr>
            <p:nvPr/>
          </p:nvSpPr>
          <p:spPr bwMode="auto">
            <a:xfrm>
              <a:off x="4092" y="204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19" name="Oval 35"/>
            <p:cNvSpPr>
              <a:spLocks noChangeArrowheads="1"/>
            </p:cNvSpPr>
            <p:nvPr/>
          </p:nvSpPr>
          <p:spPr bwMode="auto">
            <a:xfrm>
              <a:off x="4332" y="175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0" name="Oval 36"/>
            <p:cNvSpPr>
              <a:spLocks noChangeArrowheads="1"/>
            </p:cNvSpPr>
            <p:nvPr/>
          </p:nvSpPr>
          <p:spPr bwMode="auto">
            <a:xfrm>
              <a:off x="4476" y="165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1" name="Oval 37"/>
            <p:cNvSpPr>
              <a:spLocks noChangeArrowheads="1"/>
            </p:cNvSpPr>
            <p:nvPr/>
          </p:nvSpPr>
          <p:spPr bwMode="auto">
            <a:xfrm>
              <a:off x="4596" y="152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2" name="Oval 38"/>
            <p:cNvSpPr>
              <a:spLocks noChangeArrowheads="1"/>
            </p:cNvSpPr>
            <p:nvPr/>
          </p:nvSpPr>
          <p:spPr bwMode="auto">
            <a:xfrm>
              <a:off x="3948" y="222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3" name="Oval 39"/>
            <p:cNvSpPr>
              <a:spLocks noChangeArrowheads="1"/>
            </p:cNvSpPr>
            <p:nvPr/>
          </p:nvSpPr>
          <p:spPr bwMode="auto">
            <a:xfrm>
              <a:off x="4056" y="208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4" name="Oval 40"/>
            <p:cNvSpPr>
              <a:spLocks noChangeArrowheads="1"/>
            </p:cNvSpPr>
            <p:nvPr/>
          </p:nvSpPr>
          <p:spPr bwMode="auto">
            <a:xfrm>
              <a:off x="4200" y="199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5" name="Oval 41"/>
            <p:cNvSpPr>
              <a:spLocks noChangeArrowheads="1"/>
            </p:cNvSpPr>
            <p:nvPr/>
          </p:nvSpPr>
          <p:spPr bwMode="auto">
            <a:xfrm>
              <a:off x="4332" y="183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6" name="Oval 42"/>
            <p:cNvSpPr>
              <a:spLocks noChangeArrowheads="1"/>
            </p:cNvSpPr>
            <p:nvPr/>
          </p:nvSpPr>
          <p:spPr bwMode="auto">
            <a:xfrm>
              <a:off x="4440" y="170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7" name="Oval 43"/>
            <p:cNvSpPr>
              <a:spLocks noChangeArrowheads="1"/>
            </p:cNvSpPr>
            <p:nvPr/>
          </p:nvSpPr>
          <p:spPr bwMode="auto">
            <a:xfrm>
              <a:off x="4584" y="160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8" name="Oval 44"/>
            <p:cNvSpPr>
              <a:spLocks noChangeArrowheads="1"/>
            </p:cNvSpPr>
            <p:nvPr/>
          </p:nvSpPr>
          <p:spPr bwMode="auto">
            <a:xfrm>
              <a:off x="3336" y="272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29" name="Oval 45"/>
            <p:cNvSpPr>
              <a:spLocks noChangeArrowheads="1"/>
            </p:cNvSpPr>
            <p:nvPr/>
          </p:nvSpPr>
          <p:spPr bwMode="auto">
            <a:xfrm>
              <a:off x="3444" y="259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0" name="Oval 46"/>
            <p:cNvSpPr>
              <a:spLocks noChangeArrowheads="1"/>
            </p:cNvSpPr>
            <p:nvPr/>
          </p:nvSpPr>
          <p:spPr bwMode="auto">
            <a:xfrm>
              <a:off x="3588" y="249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1" name="Oval 47"/>
            <p:cNvSpPr>
              <a:spLocks noChangeArrowheads="1"/>
            </p:cNvSpPr>
            <p:nvPr/>
          </p:nvSpPr>
          <p:spPr bwMode="auto">
            <a:xfrm>
              <a:off x="3720" y="234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2" name="Oval 48"/>
            <p:cNvSpPr>
              <a:spLocks noChangeArrowheads="1"/>
            </p:cNvSpPr>
            <p:nvPr/>
          </p:nvSpPr>
          <p:spPr bwMode="auto">
            <a:xfrm>
              <a:off x="3828" y="220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3" name="Oval 49"/>
            <p:cNvSpPr>
              <a:spLocks noChangeArrowheads="1"/>
            </p:cNvSpPr>
            <p:nvPr/>
          </p:nvSpPr>
          <p:spPr bwMode="auto">
            <a:xfrm>
              <a:off x="3972" y="211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4" name="Oval 50"/>
            <p:cNvSpPr>
              <a:spLocks noChangeArrowheads="1"/>
            </p:cNvSpPr>
            <p:nvPr/>
          </p:nvSpPr>
          <p:spPr bwMode="auto">
            <a:xfrm>
              <a:off x="3888" y="218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5" name="Oval 51"/>
            <p:cNvSpPr>
              <a:spLocks noChangeArrowheads="1"/>
            </p:cNvSpPr>
            <p:nvPr/>
          </p:nvSpPr>
          <p:spPr bwMode="auto">
            <a:xfrm>
              <a:off x="3996" y="205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6" name="Oval 52"/>
            <p:cNvSpPr>
              <a:spLocks noChangeArrowheads="1"/>
            </p:cNvSpPr>
            <p:nvPr/>
          </p:nvSpPr>
          <p:spPr bwMode="auto">
            <a:xfrm>
              <a:off x="3324" y="280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7" name="Oval 53"/>
            <p:cNvSpPr>
              <a:spLocks noChangeArrowheads="1"/>
            </p:cNvSpPr>
            <p:nvPr/>
          </p:nvSpPr>
          <p:spPr bwMode="auto">
            <a:xfrm>
              <a:off x="3360" y="265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8" name="Oval 54"/>
            <p:cNvSpPr>
              <a:spLocks noChangeArrowheads="1"/>
            </p:cNvSpPr>
            <p:nvPr/>
          </p:nvSpPr>
          <p:spPr bwMode="auto">
            <a:xfrm>
              <a:off x="3504" y="255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39" name="Oval 55"/>
            <p:cNvSpPr>
              <a:spLocks noChangeArrowheads="1"/>
            </p:cNvSpPr>
            <p:nvPr/>
          </p:nvSpPr>
          <p:spPr bwMode="auto">
            <a:xfrm>
              <a:off x="3636" y="240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0" name="Oval 56"/>
            <p:cNvSpPr>
              <a:spLocks noChangeArrowheads="1"/>
            </p:cNvSpPr>
            <p:nvPr/>
          </p:nvSpPr>
          <p:spPr bwMode="auto">
            <a:xfrm>
              <a:off x="3744" y="226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1" name="Oval 57"/>
            <p:cNvSpPr>
              <a:spLocks noChangeArrowheads="1"/>
            </p:cNvSpPr>
            <p:nvPr/>
          </p:nvSpPr>
          <p:spPr bwMode="auto">
            <a:xfrm>
              <a:off x="3888" y="217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2" name="Oval 58"/>
            <p:cNvSpPr>
              <a:spLocks noChangeArrowheads="1"/>
            </p:cNvSpPr>
            <p:nvPr/>
          </p:nvSpPr>
          <p:spPr bwMode="auto">
            <a:xfrm>
              <a:off x="4008" y="204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3" name="Oval 59"/>
            <p:cNvSpPr>
              <a:spLocks noChangeArrowheads="1"/>
            </p:cNvSpPr>
            <p:nvPr/>
          </p:nvSpPr>
          <p:spPr bwMode="auto">
            <a:xfrm>
              <a:off x="3360" y="2736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4" name="Oval 60"/>
            <p:cNvSpPr>
              <a:spLocks noChangeArrowheads="1"/>
            </p:cNvSpPr>
            <p:nvPr/>
          </p:nvSpPr>
          <p:spPr bwMode="auto">
            <a:xfrm>
              <a:off x="3468" y="260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5" name="Oval 61"/>
            <p:cNvSpPr>
              <a:spLocks noChangeArrowheads="1"/>
            </p:cNvSpPr>
            <p:nvPr/>
          </p:nvSpPr>
          <p:spPr bwMode="auto">
            <a:xfrm>
              <a:off x="3612" y="2508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6" name="Oval 62"/>
            <p:cNvSpPr>
              <a:spLocks noChangeArrowheads="1"/>
            </p:cNvSpPr>
            <p:nvPr/>
          </p:nvSpPr>
          <p:spPr bwMode="auto">
            <a:xfrm>
              <a:off x="3744" y="2352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7" name="Oval 63"/>
            <p:cNvSpPr>
              <a:spLocks noChangeArrowheads="1"/>
            </p:cNvSpPr>
            <p:nvPr/>
          </p:nvSpPr>
          <p:spPr bwMode="auto">
            <a:xfrm>
              <a:off x="3852" y="2220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7548" name="Oval 64"/>
            <p:cNvSpPr>
              <a:spLocks noChangeArrowheads="1"/>
            </p:cNvSpPr>
            <p:nvPr/>
          </p:nvSpPr>
          <p:spPr bwMode="auto">
            <a:xfrm>
              <a:off x="3996" y="2124"/>
              <a:ext cx="48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74" name="Rectangle 65"/>
          <p:cNvSpPr>
            <a:spLocks noChangeArrowheads="1"/>
          </p:cNvSpPr>
          <p:nvPr/>
        </p:nvSpPr>
        <p:spPr bwMode="auto">
          <a:xfrm flipV="1">
            <a:off x="7121525" y="3932510"/>
            <a:ext cx="947738" cy="812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66"/>
          <p:cNvSpPr>
            <a:spLocks/>
          </p:cNvSpPr>
          <p:nvPr/>
        </p:nvSpPr>
        <p:spPr bwMode="auto">
          <a:xfrm>
            <a:off x="7121525" y="4364310"/>
            <a:ext cx="414338" cy="381000"/>
          </a:xfrm>
          <a:custGeom>
            <a:avLst/>
            <a:gdLst>
              <a:gd name="T0" fmla="*/ 0 w 466"/>
              <a:gd name="T1" fmla="*/ 0 h 436"/>
              <a:gd name="T2" fmla="*/ 0 w 466"/>
              <a:gd name="T3" fmla="*/ 2147483647 h 436"/>
              <a:gd name="T4" fmla="*/ 2147483647 w 466"/>
              <a:gd name="T5" fmla="*/ 2147483647 h 436"/>
              <a:gd name="T6" fmla="*/ 2147483647 w 466"/>
              <a:gd name="T7" fmla="*/ 2147483647 h 436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436"/>
              <a:gd name="T14" fmla="*/ 466 w 466"/>
              <a:gd name="T15" fmla="*/ 436 h 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436">
                <a:moveTo>
                  <a:pt x="0" y="0"/>
                </a:moveTo>
                <a:lnTo>
                  <a:pt x="0" y="435"/>
                </a:lnTo>
                <a:lnTo>
                  <a:pt x="465" y="43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67"/>
          <p:cNvSpPr>
            <a:spLocks/>
          </p:cNvSpPr>
          <p:nvPr/>
        </p:nvSpPr>
        <p:spPr bwMode="auto">
          <a:xfrm>
            <a:off x="7121525" y="3767410"/>
            <a:ext cx="0" cy="438150"/>
          </a:xfrm>
          <a:custGeom>
            <a:avLst/>
            <a:gdLst>
              <a:gd name="T0" fmla="*/ 0 w 1"/>
              <a:gd name="T1" fmla="*/ 0 h 499"/>
              <a:gd name="T2" fmla="*/ 0 w 1"/>
              <a:gd name="T3" fmla="*/ 2147483647 h 499"/>
              <a:gd name="T4" fmla="*/ 0 60000 65536"/>
              <a:gd name="T5" fmla="*/ 0 60000 65536"/>
              <a:gd name="T6" fmla="*/ 0 w 1"/>
              <a:gd name="T7" fmla="*/ 0 h 499"/>
              <a:gd name="T8" fmla="*/ 0 w 1"/>
              <a:gd name="T9" fmla="*/ 499 h 4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99">
                <a:moveTo>
                  <a:pt x="0" y="0"/>
                </a:moveTo>
                <a:lnTo>
                  <a:pt x="0" y="498"/>
                </a:lnTo>
              </a:path>
            </a:pathLst>
          </a:cu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68"/>
          <p:cNvSpPr>
            <a:spLocks/>
          </p:cNvSpPr>
          <p:nvPr/>
        </p:nvSpPr>
        <p:spPr bwMode="auto">
          <a:xfrm>
            <a:off x="7648575" y="3773760"/>
            <a:ext cx="414338" cy="971550"/>
          </a:xfrm>
          <a:custGeom>
            <a:avLst/>
            <a:gdLst>
              <a:gd name="T0" fmla="*/ 0 w 466"/>
              <a:gd name="T1" fmla="*/ 2147483647 h 1106"/>
              <a:gd name="T2" fmla="*/ 2147483647 w 466"/>
              <a:gd name="T3" fmla="*/ 2147483647 h 1106"/>
              <a:gd name="T4" fmla="*/ 2147483647 w 466"/>
              <a:gd name="T5" fmla="*/ 0 h 1106"/>
              <a:gd name="T6" fmla="*/ 0 60000 65536"/>
              <a:gd name="T7" fmla="*/ 0 60000 65536"/>
              <a:gd name="T8" fmla="*/ 0 60000 65536"/>
              <a:gd name="T9" fmla="*/ 0 w 466"/>
              <a:gd name="T10" fmla="*/ 0 h 1106"/>
              <a:gd name="T11" fmla="*/ 466 w 466"/>
              <a:gd name="T12" fmla="*/ 1106 h 1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6" h="1106">
                <a:moveTo>
                  <a:pt x="0" y="1105"/>
                </a:moveTo>
                <a:lnTo>
                  <a:pt x="465" y="1105"/>
                </a:lnTo>
                <a:lnTo>
                  <a:pt x="465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69"/>
          <p:cNvSpPr>
            <a:spLocks/>
          </p:cNvSpPr>
          <p:nvPr/>
        </p:nvSpPr>
        <p:spPr bwMode="auto">
          <a:xfrm>
            <a:off x="6970713" y="3676923"/>
            <a:ext cx="144462" cy="152400"/>
          </a:xfrm>
          <a:custGeom>
            <a:avLst/>
            <a:gdLst>
              <a:gd name="T0" fmla="*/ 0 w 163"/>
              <a:gd name="T1" fmla="*/ 0 h 174"/>
              <a:gd name="T2" fmla="*/ 0 w 163"/>
              <a:gd name="T3" fmla="*/ 2147483647 h 174"/>
              <a:gd name="T4" fmla="*/ 2147483647 w 163"/>
              <a:gd name="T5" fmla="*/ 2147483647 h 174"/>
              <a:gd name="T6" fmla="*/ 0 60000 65536"/>
              <a:gd name="T7" fmla="*/ 0 60000 65536"/>
              <a:gd name="T8" fmla="*/ 0 60000 65536"/>
              <a:gd name="T9" fmla="*/ 0 w 163"/>
              <a:gd name="T10" fmla="*/ 0 h 174"/>
              <a:gd name="T11" fmla="*/ 163 w 163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" h="174">
                <a:moveTo>
                  <a:pt x="0" y="0"/>
                </a:moveTo>
                <a:lnTo>
                  <a:pt x="0" y="173"/>
                </a:lnTo>
                <a:lnTo>
                  <a:pt x="162" y="173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Freeform 70"/>
          <p:cNvSpPr>
            <a:spLocks/>
          </p:cNvSpPr>
          <p:nvPr/>
        </p:nvSpPr>
        <p:spPr bwMode="auto">
          <a:xfrm>
            <a:off x="8069263" y="3676923"/>
            <a:ext cx="158750" cy="152400"/>
          </a:xfrm>
          <a:custGeom>
            <a:avLst/>
            <a:gdLst>
              <a:gd name="T0" fmla="*/ 2147483647 w 178"/>
              <a:gd name="T1" fmla="*/ 0 h 174"/>
              <a:gd name="T2" fmla="*/ 2147483647 w 178"/>
              <a:gd name="T3" fmla="*/ 2147483647 h 174"/>
              <a:gd name="T4" fmla="*/ 0 w 178"/>
              <a:gd name="T5" fmla="*/ 2147483647 h 174"/>
              <a:gd name="T6" fmla="*/ 0 60000 65536"/>
              <a:gd name="T7" fmla="*/ 0 60000 65536"/>
              <a:gd name="T8" fmla="*/ 0 60000 65536"/>
              <a:gd name="T9" fmla="*/ 0 w 178"/>
              <a:gd name="T10" fmla="*/ 0 h 174"/>
              <a:gd name="T11" fmla="*/ 178 w 17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4">
                <a:moveTo>
                  <a:pt x="177" y="0"/>
                </a:moveTo>
                <a:lnTo>
                  <a:pt x="177" y="173"/>
                </a:lnTo>
                <a:lnTo>
                  <a:pt x="0" y="17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Oval 71"/>
          <p:cNvSpPr>
            <a:spLocks noChangeArrowheads="1"/>
          </p:cNvSpPr>
          <p:nvPr/>
        </p:nvSpPr>
        <p:spPr bwMode="auto">
          <a:xfrm>
            <a:off x="7183438" y="4635773"/>
            <a:ext cx="38100" cy="381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72"/>
          <p:cNvSpPr>
            <a:spLocks noChangeArrowheads="1"/>
          </p:cNvSpPr>
          <p:nvPr/>
        </p:nvSpPr>
        <p:spPr bwMode="auto">
          <a:xfrm>
            <a:off x="7177088" y="4472260"/>
            <a:ext cx="38100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Oval 73"/>
          <p:cNvSpPr>
            <a:spLocks noChangeArrowheads="1"/>
          </p:cNvSpPr>
          <p:nvPr/>
        </p:nvSpPr>
        <p:spPr bwMode="auto">
          <a:xfrm>
            <a:off x="7285038" y="4538935"/>
            <a:ext cx="36512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74"/>
          <p:cNvSpPr>
            <a:spLocks noChangeArrowheads="1"/>
          </p:cNvSpPr>
          <p:nvPr/>
        </p:nvSpPr>
        <p:spPr bwMode="auto">
          <a:xfrm>
            <a:off x="7408863" y="4618310"/>
            <a:ext cx="39687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Oval 75"/>
          <p:cNvSpPr>
            <a:spLocks noChangeArrowheads="1"/>
          </p:cNvSpPr>
          <p:nvPr/>
        </p:nvSpPr>
        <p:spPr bwMode="auto">
          <a:xfrm>
            <a:off x="7308850" y="4418285"/>
            <a:ext cx="38100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Oval 76"/>
          <p:cNvSpPr>
            <a:spLocks noChangeArrowheads="1"/>
          </p:cNvSpPr>
          <p:nvPr/>
        </p:nvSpPr>
        <p:spPr bwMode="auto">
          <a:xfrm>
            <a:off x="7427913" y="4430985"/>
            <a:ext cx="39687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77"/>
          <p:cNvSpPr>
            <a:spLocks noChangeArrowheads="1"/>
          </p:cNvSpPr>
          <p:nvPr/>
        </p:nvSpPr>
        <p:spPr bwMode="auto">
          <a:xfrm>
            <a:off x="7686675" y="4381773"/>
            <a:ext cx="38100" cy="365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78"/>
          <p:cNvSpPr>
            <a:spLocks noChangeArrowheads="1"/>
          </p:cNvSpPr>
          <p:nvPr/>
        </p:nvSpPr>
        <p:spPr bwMode="auto">
          <a:xfrm>
            <a:off x="7705725" y="4534173"/>
            <a:ext cx="36513" cy="365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79"/>
          <p:cNvSpPr>
            <a:spLocks noChangeArrowheads="1"/>
          </p:cNvSpPr>
          <p:nvPr/>
        </p:nvSpPr>
        <p:spPr bwMode="auto">
          <a:xfrm>
            <a:off x="7824788" y="4654823"/>
            <a:ext cx="38100" cy="365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80"/>
          <p:cNvSpPr>
            <a:spLocks noChangeArrowheads="1"/>
          </p:cNvSpPr>
          <p:nvPr/>
        </p:nvSpPr>
        <p:spPr bwMode="auto">
          <a:xfrm>
            <a:off x="7875588" y="4545285"/>
            <a:ext cx="38100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Oval 81"/>
          <p:cNvSpPr>
            <a:spLocks noChangeArrowheads="1"/>
          </p:cNvSpPr>
          <p:nvPr/>
        </p:nvSpPr>
        <p:spPr bwMode="auto">
          <a:xfrm>
            <a:off x="7918450" y="4381773"/>
            <a:ext cx="38100" cy="365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82"/>
          <p:cNvSpPr>
            <a:spLocks noChangeArrowheads="1"/>
          </p:cNvSpPr>
          <p:nvPr/>
        </p:nvSpPr>
        <p:spPr bwMode="auto">
          <a:xfrm>
            <a:off x="7831138" y="4289698"/>
            <a:ext cx="38100" cy="381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Oval 83"/>
          <p:cNvSpPr>
            <a:spLocks noChangeArrowheads="1"/>
          </p:cNvSpPr>
          <p:nvPr/>
        </p:nvSpPr>
        <p:spPr bwMode="auto">
          <a:xfrm>
            <a:off x="7994650" y="4162698"/>
            <a:ext cx="38100" cy="381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84"/>
          <p:cNvSpPr>
            <a:spLocks noChangeArrowheads="1"/>
          </p:cNvSpPr>
          <p:nvPr/>
        </p:nvSpPr>
        <p:spPr bwMode="auto">
          <a:xfrm>
            <a:off x="7824788" y="4156348"/>
            <a:ext cx="38100" cy="365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85"/>
          <p:cNvSpPr>
            <a:spLocks noChangeArrowheads="1"/>
          </p:cNvSpPr>
          <p:nvPr/>
        </p:nvSpPr>
        <p:spPr bwMode="auto">
          <a:xfrm>
            <a:off x="7686675" y="4211910"/>
            <a:ext cx="38100" cy="349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86"/>
          <p:cNvSpPr>
            <a:spLocks noChangeArrowheads="1"/>
          </p:cNvSpPr>
          <p:nvPr/>
        </p:nvSpPr>
        <p:spPr bwMode="auto">
          <a:xfrm>
            <a:off x="7240588" y="4089673"/>
            <a:ext cx="38100" cy="381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87"/>
          <p:cNvSpPr>
            <a:spLocks noChangeArrowheads="1"/>
          </p:cNvSpPr>
          <p:nvPr/>
        </p:nvSpPr>
        <p:spPr bwMode="auto">
          <a:xfrm>
            <a:off x="7202488" y="3986485"/>
            <a:ext cx="39687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Oval 88"/>
          <p:cNvSpPr>
            <a:spLocks noChangeArrowheads="1"/>
          </p:cNvSpPr>
          <p:nvPr/>
        </p:nvSpPr>
        <p:spPr bwMode="auto">
          <a:xfrm>
            <a:off x="7372350" y="3992835"/>
            <a:ext cx="38100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Oval 89"/>
          <p:cNvSpPr>
            <a:spLocks noChangeArrowheads="1"/>
          </p:cNvSpPr>
          <p:nvPr/>
        </p:nvSpPr>
        <p:spPr bwMode="auto">
          <a:xfrm>
            <a:off x="7408863" y="4102373"/>
            <a:ext cx="39687" cy="365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Oval 90"/>
          <p:cNvSpPr>
            <a:spLocks noChangeArrowheads="1"/>
          </p:cNvSpPr>
          <p:nvPr/>
        </p:nvSpPr>
        <p:spPr bwMode="auto">
          <a:xfrm>
            <a:off x="7673975" y="4113485"/>
            <a:ext cx="38100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91"/>
          <p:cNvSpPr>
            <a:spLocks noChangeArrowheads="1"/>
          </p:cNvSpPr>
          <p:nvPr/>
        </p:nvSpPr>
        <p:spPr bwMode="auto">
          <a:xfrm>
            <a:off x="7693025" y="3992835"/>
            <a:ext cx="36513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Oval 92"/>
          <p:cNvSpPr>
            <a:spLocks noChangeArrowheads="1"/>
          </p:cNvSpPr>
          <p:nvPr/>
        </p:nvSpPr>
        <p:spPr bwMode="auto">
          <a:xfrm>
            <a:off x="7837488" y="4040460"/>
            <a:ext cx="38100" cy="381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Oval 93"/>
          <p:cNvSpPr>
            <a:spLocks noChangeArrowheads="1"/>
          </p:cNvSpPr>
          <p:nvPr/>
        </p:nvSpPr>
        <p:spPr bwMode="auto">
          <a:xfrm>
            <a:off x="7969250" y="4010298"/>
            <a:ext cx="38100" cy="381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Oval 94"/>
          <p:cNvSpPr>
            <a:spLocks noChangeArrowheads="1"/>
          </p:cNvSpPr>
          <p:nvPr/>
        </p:nvSpPr>
        <p:spPr bwMode="auto">
          <a:xfrm>
            <a:off x="7988300" y="4618310"/>
            <a:ext cx="38100" cy="365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Oval 95"/>
          <p:cNvSpPr>
            <a:spLocks noChangeArrowheads="1"/>
          </p:cNvSpPr>
          <p:nvPr/>
        </p:nvSpPr>
        <p:spPr bwMode="auto">
          <a:xfrm>
            <a:off x="7145338" y="3883298"/>
            <a:ext cx="66675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Oval 96"/>
          <p:cNvSpPr>
            <a:spLocks noChangeArrowheads="1"/>
          </p:cNvSpPr>
          <p:nvPr/>
        </p:nvSpPr>
        <p:spPr bwMode="auto">
          <a:xfrm>
            <a:off x="7245350" y="3878535"/>
            <a:ext cx="68263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97"/>
          <p:cNvSpPr>
            <a:spLocks noChangeArrowheads="1"/>
          </p:cNvSpPr>
          <p:nvPr/>
        </p:nvSpPr>
        <p:spPr bwMode="auto">
          <a:xfrm>
            <a:off x="7340600" y="3870598"/>
            <a:ext cx="66675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98"/>
          <p:cNvSpPr>
            <a:spLocks noChangeArrowheads="1"/>
          </p:cNvSpPr>
          <p:nvPr/>
        </p:nvSpPr>
        <p:spPr bwMode="auto">
          <a:xfrm>
            <a:off x="7408863" y="3908698"/>
            <a:ext cx="68262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99"/>
          <p:cNvSpPr>
            <a:spLocks noChangeArrowheads="1"/>
          </p:cNvSpPr>
          <p:nvPr/>
        </p:nvSpPr>
        <p:spPr bwMode="auto">
          <a:xfrm>
            <a:off x="7491413" y="3870598"/>
            <a:ext cx="66675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Oval 100"/>
          <p:cNvSpPr>
            <a:spLocks noChangeArrowheads="1"/>
          </p:cNvSpPr>
          <p:nvPr/>
        </p:nvSpPr>
        <p:spPr bwMode="auto">
          <a:xfrm>
            <a:off x="7631113" y="3857898"/>
            <a:ext cx="65087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Oval 101"/>
          <p:cNvSpPr>
            <a:spLocks noChangeArrowheads="1"/>
          </p:cNvSpPr>
          <p:nvPr/>
        </p:nvSpPr>
        <p:spPr bwMode="auto">
          <a:xfrm>
            <a:off x="7724775" y="3889648"/>
            <a:ext cx="66675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Oval 102"/>
          <p:cNvSpPr>
            <a:spLocks noChangeArrowheads="1"/>
          </p:cNvSpPr>
          <p:nvPr/>
        </p:nvSpPr>
        <p:spPr bwMode="auto">
          <a:xfrm>
            <a:off x="7818438" y="3878535"/>
            <a:ext cx="66675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Oval 103"/>
          <p:cNvSpPr>
            <a:spLocks noChangeArrowheads="1"/>
          </p:cNvSpPr>
          <p:nvPr/>
        </p:nvSpPr>
        <p:spPr bwMode="auto">
          <a:xfrm>
            <a:off x="7912100" y="3895998"/>
            <a:ext cx="66675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Oval 104"/>
          <p:cNvSpPr>
            <a:spLocks noChangeArrowheads="1"/>
          </p:cNvSpPr>
          <p:nvPr/>
        </p:nvSpPr>
        <p:spPr bwMode="auto">
          <a:xfrm>
            <a:off x="8001000" y="3857898"/>
            <a:ext cx="66675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Oval 105"/>
          <p:cNvSpPr>
            <a:spLocks noChangeArrowheads="1"/>
          </p:cNvSpPr>
          <p:nvPr/>
        </p:nvSpPr>
        <p:spPr bwMode="auto">
          <a:xfrm>
            <a:off x="7937500" y="3834085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Oval 106"/>
          <p:cNvSpPr>
            <a:spLocks noChangeArrowheads="1"/>
          </p:cNvSpPr>
          <p:nvPr/>
        </p:nvSpPr>
        <p:spPr bwMode="auto">
          <a:xfrm>
            <a:off x="7888288" y="3834085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Oval 107"/>
          <p:cNvSpPr>
            <a:spLocks noChangeArrowheads="1"/>
          </p:cNvSpPr>
          <p:nvPr/>
        </p:nvSpPr>
        <p:spPr bwMode="auto">
          <a:xfrm>
            <a:off x="7812088" y="3816623"/>
            <a:ext cx="66675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Oval 108"/>
          <p:cNvSpPr>
            <a:spLocks noChangeArrowheads="1"/>
          </p:cNvSpPr>
          <p:nvPr/>
        </p:nvSpPr>
        <p:spPr bwMode="auto">
          <a:xfrm>
            <a:off x="7742238" y="3816623"/>
            <a:ext cx="68262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Oval 109"/>
          <p:cNvSpPr>
            <a:spLocks noChangeArrowheads="1"/>
          </p:cNvSpPr>
          <p:nvPr/>
        </p:nvSpPr>
        <p:spPr bwMode="auto">
          <a:xfrm>
            <a:off x="7673975" y="3803923"/>
            <a:ext cx="65088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Oval 110"/>
          <p:cNvSpPr>
            <a:spLocks noChangeArrowheads="1"/>
          </p:cNvSpPr>
          <p:nvPr/>
        </p:nvSpPr>
        <p:spPr bwMode="auto">
          <a:xfrm>
            <a:off x="7610475" y="3792810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Oval 111"/>
          <p:cNvSpPr>
            <a:spLocks noChangeArrowheads="1"/>
          </p:cNvSpPr>
          <p:nvPr/>
        </p:nvSpPr>
        <p:spPr bwMode="auto">
          <a:xfrm>
            <a:off x="7504113" y="3792810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Oval 112"/>
          <p:cNvSpPr>
            <a:spLocks noChangeArrowheads="1"/>
          </p:cNvSpPr>
          <p:nvPr/>
        </p:nvSpPr>
        <p:spPr bwMode="auto">
          <a:xfrm>
            <a:off x="7435850" y="3834085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Oval 113"/>
          <p:cNvSpPr>
            <a:spLocks noChangeArrowheads="1"/>
          </p:cNvSpPr>
          <p:nvPr/>
        </p:nvSpPr>
        <p:spPr bwMode="auto">
          <a:xfrm>
            <a:off x="7372350" y="3803923"/>
            <a:ext cx="66675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Oval 114"/>
          <p:cNvSpPr>
            <a:spLocks noChangeArrowheads="1"/>
          </p:cNvSpPr>
          <p:nvPr/>
        </p:nvSpPr>
        <p:spPr bwMode="auto">
          <a:xfrm>
            <a:off x="7304088" y="3816623"/>
            <a:ext cx="65087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4" name="Oval 115"/>
          <p:cNvSpPr>
            <a:spLocks noChangeArrowheads="1"/>
          </p:cNvSpPr>
          <p:nvPr/>
        </p:nvSpPr>
        <p:spPr bwMode="auto">
          <a:xfrm>
            <a:off x="7227888" y="3810273"/>
            <a:ext cx="66675" cy="65087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Oval 116"/>
          <p:cNvSpPr>
            <a:spLocks noChangeArrowheads="1"/>
          </p:cNvSpPr>
          <p:nvPr/>
        </p:nvSpPr>
        <p:spPr bwMode="auto">
          <a:xfrm>
            <a:off x="7151688" y="3816623"/>
            <a:ext cx="66675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Oval 117"/>
          <p:cNvSpPr>
            <a:spLocks noChangeArrowheads="1"/>
          </p:cNvSpPr>
          <p:nvPr/>
        </p:nvSpPr>
        <p:spPr bwMode="auto">
          <a:xfrm>
            <a:off x="7138988" y="3780110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Oval 118"/>
          <p:cNvSpPr>
            <a:spLocks noChangeArrowheads="1"/>
          </p:cNvSpPr>
          <p:nvPr/>
        </p:nvSpPr>
        <p:spPr bwMode="auto">
          <a:xfrm>
            <a:off x="7981950" y="3792810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Oval 119"/>
          <p:cNvSpPr>
            <a:spLocks noChangeArrowheads="1"/>
          </p:cNvSpPr>
          <p:nvPr/>
        </p:nvSpPr>
        <p:spPr bwMode="auto">
          <a:xfrm>
            <a:off x="7121525" y="3713435"/>
            <a:ext cx="87313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Oval 120"/>
          <p:cNvSpPr>
            <a:spLocks noChangeArrowheads="1"/>
          </p:cNvSpPr>
          <p:nvPr/>
        </p:nvSpPr>
        <p:spPr bwMode="auto">
          <a:xfrm>
            <a:off x="7196138" y="3730898"/>
            <a:ext cx="88900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121"/>
          <p:cNvSpPr>
            <a:spLocks noChangeArrowheads="1"/>
          </p:cNvSpPr>
          <p:nvPr/>
        </p:nvSpPr>
        <p:spPr bwMode="auto">
          <a:xfrm>
            <a:off x="7285038" y="3738835"/>
            <a:ext cx="87312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Oval 122"/>
          <p:cNvSpPr>
            <a:spLocks noChangeArrowheads="1"/>
          </p:cNvSpPr>
          <p:nvPr/>
        </p:nvSpPr>
        <p:spPr bwMode="auto">
          <a:xfrm>
            <a:off x="7378700" y="3726135"/>
            <a:ext cx="88900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2" name="Oval 123"/>
          <p:cNvSpPr>
            <a:spLocks noChangeArrowheads="1"/>
          </p:cNvSpPr>
          <p:nvPr/>
        </p:nvSpPr>
        <p:spPr bwMode="auto">
          <a:xfrm>
            <a:off x="7480300" y="3713435"/>
            <a:ext cx="85725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3" name="Oval 124"/>
          <p:cNvSpPr>
            <a:spLocks noChangeArrowheads="1"/>
          </p:cNvSpPr>
          <p:nvPr/>
        </p:nvSpPr>
        <p:spPr bwMode="auto">
          <a:xfrm>
            <a:off x="7599363" y="3713435"/>
            <a:ext cx="87312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4" name="Oval 125"/>
          <p:cNvSpPr>
            <a:spLocks noChangeArrowheads="1"/>
          </p:cNvSpPr>
          <p:nvPr/>
        </p:nvSpPr>
        <p:spPr bwMode="auto">
          <a:xfrm>
            <a:off x="7693025" y="3726135"/>
            <a:ext cx="87313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5" name="Oval 126"/>
          <p:cNvSpPr>
            <a:spLocks noChangeArrowheads="1"/>
          </p:cNvSpPr>
          <p:nvPr/>
        </p:nvSpPr>
        <p:spPr bwMode="auto">
          <a:xfrm>
            <a:off x="7786688" y="3726135"/>
            <a:ext cx="88900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6" name="Oval 127"/>
          <p:cNvSpPr>
            <a:spLocks noChangeArrowheads="1"/>
          </p:cNvSpPr>
          <p:nvPr/>
        </p:nvSpPr>
        <p:spPr bwMode="auto">
          <a:xfrm>
            <a:off x="7888288" y="3726135"/>
            <a:ext cx="88900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Oval 128"/>
          <p:cNvSpPr>
            <a:spLocks noChangeArrowheads="1"/>
          </p:cNvSpPr>
          <p:nvPr/>
        </p:nvSpPr>
        <p:spPr bwMode="auto">
          <a:xfrm>
            <a:off x="7988300" y="3718198"/>
            <a:ext cx="87313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Oval 129"/>
          <p:cNvSpPr>
            <a:spLocks noChangeArrowheads="1"/>
          </p:cNvSpPr>
          <p:nvPr/>
        </p:nvSpPr>
        <p:spPr bwMode="auto">
          <a:xfrm>
            <a:off x="7937500" y="3664223"/>
            <a:ext cx="88900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Oval 130"/>
          <p:cNvSpPr>
            <a:spLocks noChangeArrowheads="1"/>
          </p:cNvSpPr>
          <p:nvPr/>
        </p:nvSpPr>
        <p:spPr bwMode="auto">
          <a:xfrm>
            <a:off x="7869238" y="3651523"/>
            <a:ext cx="85725" cy="873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Oval 131"/>
          <p:cNvSpPr>
            <a:spLocks noChangeArrowheads="1"/>
          </p:cNvSpPr>
          <p:nvPr/>
        </p:nvSpPr>
        <p:spPr bwMode="auto">
          <a:xfrm>
            <a:off x="7780338" y="3651523"/>
            <a:ext cx="88900" cy="873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Oval 132"/>
          <p:cNvSpPr>
            <a:spLocks noChangeArrowheads="1"/>
          </p:cNvSpPr>
          <p:nvPr/>
        </p:nvSpPr>
        <p:spPr bwMode="auto">
          <a:xfrm>
            <a:off x="7693025" y="3664223"/>
            <a:ext cx="87313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Oval 133"/>
          <p:cNvSpPr>
            <a:spLocks noChangeArrowheads="1"/>
          </p:cNvSpPr>
          <p:nvPr/>
        </p:nvSpPr>
        <p:spPr bwMode="auto">
          <a:xfrm>
            <a:off x="7631113" y="3651523"/>
            <a:ext cx="87312" cy="873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Oval 134"/>
          <p:cNvSpPr>
            <a:spLocks noChangeArrowheads="1"/>
          </p:cNvSpPr>
          <p:nvPr/>
        </p:nvSpPr>
        <p:spPr bwMode="auto">
          <a:xfrm>
            <a:off x="7485063" y="3640410"/>
            <a:ext cx="88900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Oval 135"/>
          <p:cNvSpPr>
            <a:spLocks noChangeArrowheads="1"/>
          </p:cNvSpPr>
          <p:nvPr/>
        </p:nvSpPr>
        <p:spPr bwMode="auto">
          <a:xfrm>
            <a:off x="7404100" y="3670573"/>
            <a:ext cx="87313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5" name="Oval 136"/>
          <p:cNvSpPr>
            <a:spLocks noChangeArrowheads="1"/>
          </p:cNvSpPr>
          <p:nvPr/>
        </p:nvSpPr>
        <p:spPr bwMode="auto">
          <a:xfrm>
            <a:off x="7321550" y="3651523"/>
            <a:ext cx="87313" cy="873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6" name="Oval 137"/>
          <p:cNvSpPr>
            <a:spLocks noChangeArrowheads="1"/>
          </p:cNvSpPr>
          <p:nvPr/>
        </p:nvSpPr>
        <p:spPr bwMode="auto">
          <a:xfrm>
            <a:off x="7240588" y="3659460"/>
            <a:ext cx="88900" cy="8413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7" name="Oval 138"/>
          <p:cNvSpPr>
            <a:spLocks noChangeArrowheads="1"/>
          </p:cNvSpPr>
          <p:nvPr/>
        </p:nvSpPr>
        <p:spPr bwMode="auto">
          <a:xfrm>
            <a:off x="7158038" y="3664223"/>
            <a:ext cx="87312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8" name="Oval 139"/>
          <p:cNvSpPr>
            <a:spLocks noChangeArrowheads="1"/>
          </p:cNvSpPr>
          <p:nvPr/>
        </p:nvSpPr>
        <p:spPr bwMode="auto">
          <a:xfrm>
            <a:off x="7113588" y="3651523"/>
            <a:ext cx="88900" cy="873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9" name="Oval 140"/>
          <p:cNvSpPr>
            <a:spLocks noChangeArrowheads="1"/>
          </p:cNvSpPr>
          <p:nvPr/>
        </p:nvSpPr>
        <p:spPr bwMode="auto">
          <a:xfrm>
            <a:off x="7981950" y="3640410"/>
            <a:ext cx="87313" cy="857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0" name="Oval 141"/>
          <p:cNvSpPr>
            <a:spLocks noChangeArrowheads="1"/>
          </p:cNvSpPr>
          <p:nvPr/>
        </p:nvSpPr>
        <p:spPr bwMode="auto">
          <a:xfrm>
            <a:off x="7196138" y="3829323"/>
            <a:ext cx="68262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1" name="Oval 142"/>
          <p:cNvSpPr>
            <a:spLocks noChangeArrowheads="1"/>
          </p:cNvSpPr>
          <p:nvPr/>
        </p:nvSpPr>
        <p:spPr bwMode="auto">
          <a:xfrm>
            <a:off x="7459663" y="3761060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Oval 143"/>
          <p:cNvSpPr>
            <a:spLocks noChangeArrowheads="1"/>
          </p:cNvSpPr>
          <p:nvPr/>
        </p:nvSpPr>
        <p:spPr bwMode="auto">
          <a:xfrm>
            <a:off x="7654925" y="3842023"/>
            <a:ext cx="66675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3" name="Oval 144"/>
          <p:cNvSpPr>
            <a:spLocks noChangeArrowheads="1"/>
          </p:cNvSpPr>
          <p:nvPr/>
        </p:nvSpPr>
        <p:spPr bwMode="auto">
          <a:xfrm>
            <a:off x="7856538" y="3786460"/>
            <a:ext cx="66675" cy="650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4" name="Oval 145"/>
          <p:cNvSpPr>
            <a:spLocks noChangeArrowheads="1"/>
          </p:cNvSpPr>
          <p:nvPr/>
        </p:nvSpPr>
        <p:spPr bwMode="auto">
          <a:xfrm>
            <a:off x="7767638" y="3865835"/>
            <a:ext cx="68262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latin typeface="Tahoma" pitchFamily="34" charset="0"/>
            </a:endParaRPr>
          </a:p>
        </p:txBody>
      </p:sp>
      <p:sp>
        <p:nvSpPr>
          <p:cNvPr id="7255" name="Oval 146"/>
          <p:cNvSpPr>
            <a:spLocks noChangeArrowheads="1"/>
          </p:cNvSpPr>
          <p:nvPr/>
        </p:nvSpPr>
        <p:spPr bwMode="auto">
          <a:xfrm>
            <a:off x="7937500" y="3756298"/>
            <a:ext cx="66675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6" name="Oval 147"/>
          <p:cNvSpPr>
            <a:spLocks noChangeArrowheads="1"/>
          </p:cNvSpPr>
          <p:nvPr/>
        </p:nvSpPr>
        <p:spPr bwMode="auto">
          <a:xfrm>
            <a:off x="7408863" y="3842023"/>
            <a:ext cx="68262" cy="635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7" name="Freeform 148"/>
          <p:cNvSpPr>
            <a:spLocks/>
          </p:cNvSpPr>
          <p:nvPr/>
        </p:nvSpPr>
        <p:spPr bwMode="auto">
          <a:xfrm>
            <a:off x="7512050" y="3305448"/>
            <a:ext cx="147638" cy="822325"/>
          </a:xfrm>
          <a:custGeom>
            <a:avLst/>
            <a:gdLst>
              <a:gd name="T0" fmla="*/ 2147483647 w 166"/>
              <a:gd name="T1" fmla="*/ 0 h 934"/>
              <a:gd name="T2" fmla="*/ 2147483647 w 166"/>
              <a:gd name="T3" fmla="*/ 2147483647 h 934"/>
              <a:gd name="T4" fmla="*/ 2147483647 w 166"/>
              <a:gd name="T5" fmla="*/ 2147483647 h 934"/>
              <a:gd name="T6" fmla="*/ 2147483647 w 166"/>
              <a:gd name="T7" fmla="*/ 2147483647 h 934"/>
              <a:gd name="T8" fmla="*/ 2147483647 w 166"/>
              <a:gd name="T9" fmla="*/ 2147483647 h 934"/>
              <a:gd name="T10" fmla="*/ 2147483647 w 166"/>
              <a:gd name="T11" fmla="*/ 2147483647 h 934"/>
              <a:gd name="T12" fmla="*/ 0 w 166"/>
              <a:gd name="T13" fmla="*/ 2147483647 h 934"/>
              <a:gd name="T14" fmla="*/ 2147483647 w 166"/>
              <a:gd name="T15" fmla="*/ 0 h 9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6"/>
              <a:gd name="T25" fmla="*/ 0 h 934"/>
              <a:gd name="T26" fmla="*/ 166 w 166"/>
              <a:gd name="T27" fmla="*/ 934 h 9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6" h="934">
                <a:moveTo>
                  <a:pt x="83" y="0"/>
                </a:moveTo>
                <a:lnTo>
                  <a:pt x="165" y="162"/>
                </a:lnTo>
                <a:lnTo>
                  <a:pt x="110" y="162"/>
                </a:lnTo>
                <a:lnTo>
                  <a:pt x="110" y="933"/>
                </a:lnTo>
                <a:lnTo>
                  <a:pt x="55" y="933"/>
                </a:lnTo>
                <a:lnTo>
                  <a:pt x="55" y="162"/>
                </a:lnTo>
                <a:lnTo>
                  <a:pt x="0" y="162"/>
                </a:lnTo>
                <a:lnTo>
                  <a:pt x="83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8" name="Freeform 149"/>
          <p:cNvSpPr>
            <a:spLocks/>
          </p:cNvSpPr>
          <p:nvPr/>
        </p:nvSpPr>
        <p:spPr bwMode="auto">
          <a:xfrm>
            <a:off x="6656388" y="4213498"/>
            <a:ext cx="785812" cy="142875"/>
          </a:xfrm>
          <a:custGeom>
            <a:avLst/>
            <a:gdLst>
              <a:gd name="T0" fmla="*/ 0 w 882"/>
              <a:gd name="T1" fmla="*/ 2147483647 h 163"/>
              <a:gd name="T2" fmla="*/ 2147483647 w 882"/>
              <a:gd name="T3" fmla="*/ 2147483647 h 163"/>
              <a:gd name="T4" fmla="*/ 2147483647 w 882"/>
              <a:gd name="T5" fmla="*/ 0 h 163"/>
              <a:gd name="T6" fmla="*/ 0 w 882"/>
              <a:gd name="T7" fmla="*/ 0 h 163"/>
              <a:gd name="T8" fmla="*/ 0 w 882"/>
              <a:gd name="T9" fmla="*/ 2147483647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"/>
              <a:gd name="T16" fmla="*/ 0 h 163"/>
              <a:gd name="T17" fmla="*/ 882 w 882"/>
              <a:gd name="T18" fmla="*/ 163 h 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" h="163">
                <a:moveTo>
                  <a:pt x="0" y="162"/>
                </a:moveTo>
                <a:lnTo>
                  <a:pt x="881" y="162"/>
                </a:lnTo>
                <a:lnTo>
                  <a:pt x="881" y="0"/>
                </a:lnTo>
                <a:lnTo>
                  <a:pt x="0" y="0"/>
                </a:lnTo>
                <a:lnTo>
                  <a:pt x="0" y="162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9" name="Freeform 150"/>
          <p:cNvSpPr>
            <a:spLocks/>
          </p:cNvSpPr>
          <p:nvPr/>
        </p:nvSpPr>
        <p:spPr bwMode="auto">
          <a:xfrm>
            <a:off x="7472363" y="4430985"/>
            <a:ext cx="266700" cy="788988"/>
          </a:xfrm>
          <a:custGeom>
            <a:avLst/>
            <a:gdLst>
              <a:gd name="T0" fmla="*/ 2147483647 w 300"/>
              <a:gd name="T1" fmla="*/ 2147483647 h 899"/>
              <a:gd name="T2" fmla="*/ 2147483647 w 300"/>
              <a:gd name="T3" fmla="*/ 2147483647 h 899"/>
              <a:gd name="T4" fmla="*/ 2147483647 w 300"/>
              <a:gd name="T5" fmla="*/ 2147483647 h 899"/>
              <a:gd name="T6" fmla="*/ 2147483647 w 300"/>
              <a:gd name="T7" fmla="*/ 0 h 899"/>
              <a:gd name="T8" fmla="*/ 2147483647 w 300"/>
              <a:gd name="T9" fmla="*/ 0 h 899"/>
              <a:gd name="T10" fmla="*/ 2147483647 w 300"/>
              <a:gd name="T11" fmla="*/ 2147483647 h 899"/>
              <a:gd name="T12" fmla="*/ 0 w 300"/>
              <a:gd name="T13" fmla="*/ 2147483647 h 899"/>
              <a:gd name="T14" fmla="*/ 2147483647 w 300"/>
              <a:gd name="T15" fmla="*/ 2147483647 h 899"/>
              <a:gd name="T16" fmla="*/ 2147483647 w 300"/>
              <a:gd name="T17" fmla="*/ 2147483647 h 8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0"/>
              <a:gd name="T28" fmla="*/ 0 h 899"/>
              <a:gd name="T29" fmla="*/ 300 w 300"/>
              <a:gd name="T30" fmla="*/ 899 h 8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0" h="899">
                <a:moveTo>
                  <a:pt x="134" y="898"/>
                </a:moveTo>
                <a:lnTo>
                  <a:pt x="299" y="660"/>
                </a:lnTo>
                <a:lnTo>
                  <a:pt x="189" y="660"/>
                </a:lnTo>
                <a:lnTo>
                  <a:pt x="189" y="0"/>
                </a:lnTo>
                <a:lnTo>
                  <a:pt x="79" y="0"/>
                </a:lnTo>
                <a:lnTo>
                  <a:pt x="84" y="660"/>
                </a:lnTo>
                <a:lnTo>
                  <a:pt x="0" y="660"/>
                </a:lnTo>
                <a:lnTo>
                  <a:pt x="141" y="888"/>
                </a:lnTo>
                <a:lnTo>
                  <a:pt x="134" y="898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0" name="Freeform 151"/>
          <p:cNvSpPr>
            <a:spLocks/>
          </p:cNvSpPr>
          <p:nvPr/>
        </p:nvSpPr>
        <p:spPr bwMode="auto">
          <a:xfrm>
            <a:off x="7442200" y="4123010"/>
            <a:ext cx="200025" cy="311150"/>
          </a:xfrm>
          <a:custGeom>
            <a:avLst/>
            <a:gdLst>
              <a:gd name="T0" fmla="*/ 2147483647 w 224"/>
              <a:gd name="T1" fmla="*/ 2147483647 h 355"/>
              <a:gd name="T2" fmla="*/ 2147483647 w 224"/>
              <a:gd name="T3" fmla="*/ 2147483647 h 355"/>
              <a:gd name="T4" fmla="*/ 2147483647 w 224"/>
              <a:gd name="T5" fmla="*/ 2147483647 h 355"/>
              <a:gd name="T6" fmla="*/ 2147483647 w 224"/>
              <a:gd name="T7" fmla="*/ 2147483647 h 355"/>
              <a:gd name="T8" fmla="*/ 2147483647 w 224"/>
              <a:gd name="T9" fmla="*/ 0 h 355"/>
              <a:gd name="T10" fmla="*/ 2147483647 w 224"/>
              <a:gd name="T11" fmla="*/ 2147483647 h 355"/>
              <a:gd name="T12" fmla="*/ 2147483647 w 224"/>
              <a:gd name="T13" fmla="*/ 2147483647 h 355"/>
              <a:gd name="T14" fmla="*/ 2147483647 w 224"/>
              <a:gd name="T15" fmla="*/ 2147483647 h 355"/>
              <a:gd name="T16" fmla="*/ 2147483647 w 224"/>
              <a:gd name="T17" fmla="*/ 2147483647 h 355"/>
              <a:gd name="T18" fmla="*/ 2147483647 w 224"/>
              <a:gd name="T19" fmla="*/ 2147483647 h 355"/>
              <a:gd name="T20" fmla="*/ 2147483647 w 224"/>
              <a:gd name="T21" fmla="*/ 2147483647 h 355"/>
              <a:gd name="T22" fmla="*/ 2147483647 w 224"/>
              <a:gd name="T23" fmla="*/ 2147483647 h 355"/>
              <a:gd name="T24" fmla="*/ 2147483647 w 224"/>
              <a:gd name="T25" fmla="*/ 2147483647 h 355"/>
              <a:gd name="T26" fmla="*/ 2147483647 w 224"/>
              <a:gd name="T27" fmla="*/ 2147483647 h 355"/>
              <a:gd name="T28" fmla="*/ 2147483647 w 224"/>
              <a:gd name="T29" fmla="*/ 2147483647 h 355"/>
              <a:gd name="T30" fmla="*/ 2147483647 w 224"/>
              <a:gd name="T31" fmla="*/ 2147483647 h 355"/>
              <a:gd name="T32" fmla="*/ 2147483647 w 224"/>
              <a:gd name="T33" fmla="*/ 2147483647 h 355"/>
              <a:gd name="T34" fmla="*/ 2147483647 w 224"/>
              <a:gd name="T35" fmla="*/ 2147483647 h 355"/>
              <a:gd name="T36" fmla="*/ 2147483647 w 224"/>
              <a:gd name="T37" fmla="*/ 2147483647 h 355"/>
              <a:gd name="T38" fmla="*/ 2147483647 w 224"/>
              <a:gd name="T39" fmla="*/ 2147483647 h 355"/>
              <a:gd name="T40" fmla="*/ 2147483647 w 224"/>
              <a:gd name="T41" fmla="*/ 2147483647 h 355"/>
              <a:gd name="T42" fmla="*/ 2147483647 w 224"/>
              <a:gd name="T43" fmla="*/ 2147483647 h 355"/>
              <a:gd name="T44" fmla="*/ 0 w 224"/>
              <a:gd name="T45" fmla="*/ 2147483647 h 355"/>
              <a:gd name="T46" fmla="*/ 2147483647 w 224"/>
              <a:gd name="T47" fmla="*/ 2147483647 h 35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4"/>
              <a:gd name="T73" fmla="*/ 0 h 355"/>
              <a:gd name="T74" fmla="*/ 224 w 224"/>
              <a:gd name="T75" fmla="*/ 355 h 35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4" h="355">
                <a:moveTo>
                  <a:pt x="3" y="102"/>
                </a:moveTo>
                <a:lnTo>
                  <a:pt x="79" y="95"/>
                </a:lnTo>
                <a:lnTo>
                  <a:pt x="112" y="76"/>
                </a:lnTo>
                <a:lnTo>
                  <a:pt x="126" y="53"/>
                </a:lnTo>
                <a:lnTo>
                  <a:pt x="136" y="0"/>
                </a:lnTo>
                <a:lnTo>
                  <a:pt x="189" y="2"/>
                </a:lnTo>
                <a:lnTo>
                  <a:pt x="184" y="58"/>
                </a:lnTo>
                <a:lnTo>
                  <a:pt x="174" y="88"/>
                </a:lnTo>
                <a:lnTo>
                  <a:pt x="153" y="112"/>
                </a:lnTo>
                <a:lnTo>
                  <a:pt x="116" y="138"/>
                </a:lnTo>
                <a:lnTo>
                  <a:pt x="58" y="148"/>
                </a:lnTo>
                <a:lnTo>
                  <a:pt x="126" y="163"/>
                </a:lnTo>
                <a:lnTo>
                  <a:pt x="157" y="179"/>
                </a:lnTo>
                <a:lnTo>
                  <a:pt x="186" y="200"/>
                </a:lnTo>
                <a:lnTo>
                  <a:pt x="202" y="223"/>
                </a:lnTo>
                <a:lnTo>
                  <a:pt x="218" y="282"/>
                </a:lnTo>
                <a:lnTo>
                  <a:pt x="223" y="354"/>
                </a:lnTo>
                <a:lnTo>
                  <a:pt x="113" y="346"/>
                </a:lnTo>
                <a:lnTo>
                  <a:pt x="110" y="298"/>
                </a:lnTo>
                <a:lnTo>
                  <a:pt x="91" y="274"/>
                </a:lnTo>
                <a:lnTo>
                  <a:pt x="60" y="265"/>
                </a:lnTo>
                <a:lnTo>
                  <a:pt x="3" y="265"/>
                </a:lnTo>
                <a:lnTo>
                  <a:pt x="0" y="95"/>
                </a:lnTo>
                <a:lnTo>
                  <a:pt x="3" y="102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1" name="Text Box 152"/>
          <p:cNvSpPr txBox="1">
            <a:spLocks noChangeArrowheads="1"/>
          </p:cNvSpPr>
          <p:nvPr/>
        </p:nvSpPr>
        <p:spPr bwMode="auto">
          <a:xfrm>
            <a:off x="7718425" y="4927873"/>
            <a:ext cx="58896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Tails</a:t>
            </a:r>
          </a:p>
        </p:txBody>
      </p:sp>
      <p:sp>
        <p:nvSpPr>
          <p:cNvPr id="7262" name="Text Box 153"/>
          <p:cNvSpPr txBox="1">
            <a:spLocks noChangeArrowheads="1"/>
          </p:cNvSpPr>
          <p:nvPr/>
        </p:nvSpPr>
        <p:spPr bwMode="auto">
          <a:xfrm>
            <a:off x="6434138" y="4377010"/>
            <a:ext cx="6731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Feed</a:t>
            </a:r>
          </a:p>
        </p:txBody>
      </p:sp>
      <p:sp>
        <p:nvSpPr>
          <p:cNvPr id="7263" name="Text Box 154"/>
          <p:cNvSpPr txBox="1">
            <a:spLocks noChangeArrowheads="1"/>
          </p:cNvSpPr>
          <p:nvPr/>
        </p:nvSpPr>
        <p:spPr bwMode="auto">
          <a:xfrm>
            <a:off x="7610475" y="3160985"/>
            <a:ext cx="655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entury Gothic" pitchFamily="34" charset="0"/>
              </a:rPr>
              <a:t>Froth</a:t>
            </a:r>
          </a:p>
        </p:txBody>
      </p:sp>
      <p:grpSp>
        <p:nvGrpSpPr>
          <p:cNvPr id="7265" name="Group 338"/>
          <p:cNvGrpSpPr>
            <a:grpSpLocks/>
          </p:cNvGrpSpPr>
          <p:nvPr/>
        </p:nvGrpSpPr>
        <p:grpSpPr bwMode="auto">
          <a:xfrm>
            <a:off x="304800" y="1740173"/>
            <a:ext cx="3894138" cy="3813175"/>
            <a:chOff x="192" y="1055"/>
            <a:chExt cx="2453" cy="2402"/>
          </a:xfrm>
        </p:grpSpPr>
        <p:sp>
          <p:nvSpPr>
            <p:cNvPr id="7313" name="Rectangle 160"/>
            <p:cNvSpPr>
              <a:spLocks noChangeArrowheads="1"/>
            </p:cNvSpPr>
            <p:nvPr/>
          </p:nvSpPr>
          <p:spPr bwMode="auto">
            <a:xfrm>
              <a:off x="196" y="1067"/>
              <a:ext cx="2449" cy="2382"/>
            </a:xfrm>
            <a:prstGeom prst="rect">
              <a:avLst/>
            </a:prstGeom>
            <a:solidFill>
              <a:srgbClr val="3365FB"/>
            </a:solidFill>
            <a:ln w="4">
              <a:solidFill>
                <a:srgbClr val="3365F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14" name="Group 163"/>
            <p:cNvGrpSpPr>
              <a:grpSpLocks/>
            </p:cNvGrpSpPr>
            <p:nvPr/>
          </p:nvGrpSpPr>
          <p:grpSpPr bwMode="auto">
            <a:xfrm>
              <a:off x="1699" y="1298"/>
              <a:ext cx="946" cy="2159"/>
              <a:chOff x="1699" y="1298"/>
              <a:chExt cx="946" cy="2159"/>
            </a:xfrm>
          </p:grpSpPr>
          <p:sp>
            <p:nvSpPr>
              <p:cNvPr id="18753" name="Freeform 161"/>
              <p:cNvSpPr>
                <a:spLocks/>
              </p:cNvSpPr>
              <p:nvPr/>
            </p:nvSpPr>
            <p:spPr bwMode="auto">
              <a:xfrm>
                <a:off x="1699" y="1298"/>
                <a:ext cx="946" cy="2159"/>
              </a:xfrm>
              <a:custGeom>
                <a:avLst/>
                <a:gdLst>
                  <a:gd name="T0" fmla="*/ 412 w 946"/>
                  <a:gd name="T1" fmla="*/ 2159 h 2159"/>
                  <a:gd name="T2" fmla="*/ 318 w 946"/>
                  <a:gd name="T3" fmla="*/ 2021 h 2159"/>
                  <a:gd name="T4" fmla="*/ 255 w 946"/>
                  <a:gd name="T5" fmla="*/ 1896 h 2159"/>
                  <a:gd name="T6" fmla="*/ 192 w 946"/>
                  <a:gd name="T7" fmla="*/ 1797 h 2159"/>
                  <a:gd name="T8" fmla="*/ 98 w 946"/>
                  <a:gd name="T9" fmla="*/ 1625 h 2159"/>
                  <a:gd name="T10" fmla="*/ 51 w 946"/>
                  <a:gd name="T11" fmla="*/ 1519 h 2159"/>
                  <a:gd name="T12" fmla="*/ 32 w 946"/>
                  <a:gd name="T13" fmla="*/ 1429 h 2159"/>
                  <a:gd name="T14" fmla="*/ 8 w 946"/>
                  <a:gd name="T15" fmla="*/ 1311 h 2159"/>
                  <a:gd name="T16" fmla="*/ 0 w 946"/>
                  <a:gd name="T17" fmla="*/ 1181 h 2159"/>
                  <a:gd name="T18" fmla="*/ 8 w 946"/>
                  <a:gd name="T19" fmla="*/ 1083 h 2159"/>
                  <a:gd name="T20" fmla="*/ 47 w 946"/>
                  <a:gd name="T21" fmla="*/ 989 h 2159"/>
                  <a:gd name="T22" fmla="*/ 106 w 946"/>
                  <a:gd name="T23" fmla="*/ 852 h 2159"/>
                  <a:gd name="T24" fmla="*/ 173 w 946"/>
                  <a:gd name="T25" fmla="*/ 738 h 2159"/>
                  <a:gd name="T26" fmla="*/ 224 w 946"/>
                  <a:gd name="T27" fmla="*/ 620 h 2159"/>
                  <a:gd name="T28" fmla="*/ 291 w 946"/>
                  <a:gd name="T29" fmla="*/ 502 h 2159"/>
                  <a:gd name="T30" fmla="*/ 357 w 946"/>
                  <a:gd name="T31" fmla="*/ 377 h 2159"/>
                  <a:gd name="T32" fmla="*/ 444 w 946"/>
                  <a:gd name="T33" fmla="*/ 283 h 2159"/>
                  <a:gd name="T34" fmla="*/ 542 w 946"/>
                  <a:gd name="T35" fmla="*/ 196 h 2159"/>
                  <a:gd name="T36" fmla="*/ 628 w 946"/>
                  <a:gd name="T37" fmla="*/ 145 h 2159"/>
                  <a:gd name="T38" fmla="*/ 722 w 946"/>
                  <a:gd name="T39" fmla="*/ 83 h 2159"/>
                  <a:gd name="T40" fmla="*/ 832 w 946"/>
                  <a:gd name="T41" fmla="*/ 39 h 2159"/>
                  <a:gd name="T42" fmla="*/ 919 w 946"/>
                  <a:gd name="T43" fmla="*/ 16 h 2159"/>
                  <a:gd name="T44" fmla="*/ 946 w 946"/>
                  <a:gd name="T45" fmla="*/ 0 h 2159"/>
                  <a:gd name="T46" fmla="*/ 946 w 946"/>
                  <a:gd name="T47" fmla="*/ 2159 h 2159"/>
                  <a:gd name="T48" fmla="*/ 412 w 946"/>
                  <a:gd name="T49" fmla="*/ 2159 h 21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6"/>
                  <a:gd name="T76" fmla="*/ 0 h 2159"/>
                  <a:gd name="T77" fmla="*/ 946 w 946"/>
                  <a:gd name="T78" fmla="*/ 2159 h 21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6" h="2159">
                    <a:moveTo>
                      <a:pt x="412" y="2159"/>
                    </a:moveTo>
                    <a:lnTo>
                      <a:pt x="318" y="2021"/>
                    </a:lnTo>
                    <a:lnTo>
                      <a:pt x="255" y="1896"/>
                    </a:lnTo>
                    <a:lnTo>
                      <a:pt x="192" y="1797"/>
                    </a:lnTo>
                    <a:lnTo>
                      <a:pt x="98" y="1625"/>
                    </a:lnTo>
                    <a:lnTo>
                      <a:pt x="51" y="1519"/>
                    </a:lnTo>
                    <a:lnTo>
                      <a:pt x="32" y="1429"/>
                    </a:lnTo>
                    <a:lnTo>
                      <a:pt x="8" y="1311"/>
                    </a:lnTo>
                    <a:lnTo>
                      <a:pt x="0" y="1181"/>
                    </a:lnTo>
                    <a:lnTo>
                      <a:pt x="8" y="1083"/>
                    </a:lnTo>
                    <a:lnTo>
                      <a:pt x="47" y="989"/>
                    </a:lnTo>
                    <a:lnTo>
                      <a:pt x="106" y="852"/>
                    </a:lnTo>
                    <a:lnTo>
                      <a:pt x="173" y="738"/>
                    </a:lnTo>
                    <a:lnTo>
                      <a:pt x="224" y="620"/>
                    </a:lnTo>
                    <a:lnTo>
                      <a:pt x="291" y="502"/>
                    </a:lnTo>
                    <a:lnTo>
                      <a:pt x="357" y="377"/>
                    </a:lnTo>
                    <a:lnTo>
                      <a:pt x="444" y="283"/>
                    </a:lnTo>
                    <a:lnTo>
                      <a:pt x="542" y="196"/>
                    </a:lnTo>
                    <a:lnTo>
                      <a:pt x="628" y="145"/>
                    </a:lnTo>
                    <a:lnTo>
                      <a:pt x="722" y="83"/>
                    </a:lnTo>
                    <a:lnTo>
                      <a:pt x="832" y="39"/>
                    </a:lnTo>
                    <a:lnTo>
                      <a:pt x="919" y="16"/>
                    </a:lnTo>
                    <a:lnTo>
                      <a:pt x="946" y="0"/>
                    </a:lnTo>
                    <a:lnTo>
                      <a:pt x="946" y="2159"/>
                    </a:lnTo>
                    <a:lnTo>
                      <a:pt x="412" y="215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490" name="Freeform 162"/>
              <p:cNvSpPr>
                <a:spLocks/>
              </p:cNvSpPr>
              <p:nvPr/>
            </p:nvSpPr>
            <p:spPr bwMode="auto">
              <a:xfrm>
                <a:off x="1699" y="1298"/>
                <a:ext cx="946" cy="2159"/>
              </a:xfrm>
              <a:custGeom>
                <a:avLst/>
                <a:gdLst>
                  <a:gd name="T0" fmla="*/ 412 w 946"/>
                  <a:gd name="T1" fmla="*/ 2159 h 2159"/>
                  <a:gd name="T2" fmla="*/ 318 w 946"/>
                  <a:gd name="T3" fmla="*/ 2021 h 2159"/>
                  <a:gd name="T4" fmla="*/ 255 w 946"/>
                  <a:gd name="T5" fmla="*/ 1896 h 2159"/>
                  <a:gd name="T6" fmla="*/ 192 w 946"/>
                  <a:gd name="T7" fmla="*/ 1797 h 2159"/>
                  <a:gd name="T8" fmla="*/ 98 w 946"/>
                  <a:gd name="T9" fmla="*/ 1625 h 2159"/>
                  <a:gd name="T10" fmla="*/ 51 w 946"/>
                  <a:gd name="T11" fmla="*/ 1519 h 2159"/>
                  <a:gd name="T12" fmla="*/ 32 w 946"/>
                  <a:gd name="T13" fmla="*/ 1429 h 2159"/>
                  <a:gd name="T14" fmla="*/ 8 w 946"/>
                  <a:gd name="T15" fmla="*/ 1311 h 2159"/>
                  <a:gd name="T16" fmla="*/ 0 w 946"/>
                  <a:gd name="T17" fmla="*/ 1181 h 2159"/>
                  <a:gd name="T18" fmla="*/ 8 w 946"/>
                  <a:gd name="T19" fmla="*/ 1083 h 2159"/>
                  <a:gd name="T20" fmla="*/ 47 w 946"/>
                  <a:gd name="T21" fmla="*/ 989 h 2159"/>
                  <a:gd name="T22" fmla="*/ 106 w 946"/>
                  <a:gd name="T23" fmla="*/ 852 h 2159"/>
                  <a:gd name="T24" fmla="*/ 173 w 946"/>
                  <a:gd name="T25" fmla="*/ 738 h 2159"/>
                  <a:gd name="T26" fmla="*/ 224 w 946"/>
                  <a:gd name="T27" fmla="*/ 620 h 2159"/>
                  <a:gd name="T28" fmla="*/ 291 w 946"/>
                  <a:gd name="T29" fmla="*/ 502 h 2159"/>
                  <a:gd name="T30" fmla="*/ 357 w 946"/>
                  <a:gd name="T31" fmla="*/ 377 h 2159"/>
                  <a:gd name="T32" fmla="*/ 444 w 946"/>
                  <a:gd name="T33" fmla="*/ 283 h 2159"/>
                  <a:gd name="T34" fmla="*/ 542 w 946"/>
                  <a:gd name="T35" fmla="*/ 196 h 2159"/>
                  <a:gd name="T36" fmla="*/ 628 w 946"/>
                  <a:gd name="T37" fmla="*/ 145 h 2159"/>
                  <a:gd name="T38" fmla="*/ 722 w 946"/>
                  <a:gd name="T39" fmla="*/ 83 h 2159"/>
                  <a:gd name="T40" fmla="*/ 832 w 946"/>
                  <a:gd name="T41" fmla="*/ 39 h 2159"/>
                  <a:gd name="T42" fmla="*/ 919 w 946"/>
                  <a:gd name="T43" fmla="*/ 16 h 2159"/>
                  <a:gd name="T44" fmla="*/ 946 w 946"/>
                  <a:gd name="T45" fmla="*/ 0 h 2159"/>
                  <a:gd name="T46" fmla="*/ 946 w 946"/>
                  <a:gd name="T47" fmla="*/ 2159 h 2159"/>
                  <a:gd name="T48" fmla="*/ 412 w 946"/>
                  <a:gd name="T49" fmla="*/ 2159 h 21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6"/>
                  <a:gd name="T76" fmla="*/ 0 h 2159"/>
                  <a:gd name="T77" fmla="*/ 946 w 946"/>
                  <a:gd name="T78" fmla="*/ 2159 h 21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6" h="2159">
                    <a:moveTo>
                      <a:pt x="412" y="2159"/>
                    </a:moveTo>
                    <a:lnTo>
                      <a:pt x="318" y="2021"/>
                    </a:lnTo>
                    <a:lnTo>
                      <a:pt x="255" y="1896"/>
                    </a:lnTo>
                    <a:lnTo>
                      <a:pt x="192" y="1797"/>
                    </a:lnTo>
                    <a:lnTo>
                      <a:pt x="98" y="1625"/>
                    </a:lnTo>
                    <a:lnTo>
                      <a:pt x="51" y="1519"/>
                    </a:lnTo>
                    <a:lnTo>
                      <a:pt x="32" y="1429"/>
                    </a:lnTo>
                    <a:lnTo>
                      <a:pt x="8" y="1311"/>
                    </a:lnTo>
                    <a:lnTo>
                      <a:pt x="0" y="1181"/>
                    </a:lnTo>
                    <a:lnTo>
                      <a:pt x="8" y="1083"/>
                    </a:lnTo>
                    <a:lnTo>
                      <a:pt x="47" y="989"/>
                    </a:lnTo>
                    <a:lnTo>
                      <a:pt x="106" y="852"/>
                    </a:lnTo>
                    <a:lnTo>
                      <a:pt x="173" y="738"/>
                    </a:lnTo>
                    <a:lnTo>
                      <a:pt x="224" y="620"/>
                    </a:lnTo>
                    <a:lnTo>
                      <a:pt x="291" y="502"/>
                    </a:lnTo>
                    <a:lnTo>
                      <a:pt x="357" y="377"/>
                    </a:lnTo>
                    <a:lnTo>
                      <a:pt x="444" y="283"/>
                    </a:lnTo>
                    <a:lnTo>
                      <a:pt x="542" y="196"/>
                    </a:lnTo>
                    <a:lnTo>
                      <a:pt x="628" y="145"/>
                    </a:lnTo>
                    <a:lnTo>
                      <a:pt x="722" y="83"/>
                    </a:lnTo>
                    <a:lnTo>
                      <a:pt x="832" y="39"/>
                    </a:lnTo>
                    <a:lnTo>
                      <a:pt x="919" y="16"/>
                    </a:lnTo>
                    <a:lnTo>
                      <a:pt x="946" y="0"/>
                    </a:lnTo>
                    <a:lnTo>
                      <a:pt x="946" y="2159"/>
                    </a:lnTo>
                    <a:lnTo>
                      <a:pt x="412" y="2159"/>
                    </a:lnTo>
                  </a:path>
                </a:pathLst>
              </a:custGeom>
              <a:noFill/>
              <a:ln w="4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15" name="Group 166"/>
            <p:cNvGrpSpPr>
              <a:grpSpLocks/>
            </p:cNvGrpSpPr>
            <p:nvPr/>
          </p:nvGrpSpPr>
          <p:grpSpPr bwMode="auto">
            <a:xfrm>
              <a:off x="1856" y="1055"/>
              <a:ext cx="718" cy="70"/>
              <a:chOff x="1856" y="1055"/>
              <a:chExt cx="718" cy="70"/>
            </a:xfrm>
          </p:grpSpPr>
          <p:sp>
            <p:nvSpPr>
              <p:cNvPr id="7487" name="Freeform 164"/>
              <p:cNvSpPr>
                <a:spLocks/>
              </p:cNvSpPr>
              <p:nvPr/>
            </p:nvSpPr>
            <p:spPr bwMode="auto">
              <a:xfrm>
                <a:off x="1856" y="1055"/>
                <a:ext cx="718" cy="70"/>
              </a:xfrm>
              <a:custGeom>
                <a:avLst/>
                <a:gdLst>
                  <a:gd name="T0" fmla="*/ 0 w 718"/>
                  <a:gd name="T1" fmla="*/ 4 h 70"/>
                  <a:gd name="T2" fmla="*/ 114 w 718"/>
                  <a:gd name="T3" fmla="*/ 19 h 70"/>
                  <a:gd name="T4" fmla="*/ 189 w 718"/>
                  <a:gd name="T5" fmla="*/ 67 h 70"/>
                  <a:gd name="T6" fmla="*/ 259 w 718"/>
                  <a:gd name="T7" fmla="*/ 70 h 70"/>
                  <a:gd name="T8" fmla="*/ 346 w 718"/>
                  <a:gd name="T9" fmla="*/ 70 h 70"/>
                  <a:gd name="T10" fmla="*/ 455 w 718"/>
                  <a:gd name="T11" fmla="*/ 59 h 70"/>
                  <a:gd name="T12" fmla="*/ 565 w 718"/>
                  <a:gd name="T13" fmla="*/ 39 h 70"/>
                  <a:gd name="T14" fmla="*/ 628 w 718"/>
                  <a:gd name="T15" fmla="*/ 19 h 70"/>
                  <a:gd name="T16" fmla="*/ 718 w 718"/>
                  <a:gd name="T17" fmla="*/ 0 h 70"/>
                  <a:gd name="T18" fmla="*/ 4 w 718"/>
                  <a:gd name="T19" fmla="*/ 0 h 70"/>
                  <a:gd name="T20" fmla="*/ 0 w 718"/>
                  <a:gd name="T21" fmla="*/ 4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8"/>
                  <a:gd name="T34" fmla="*/ 0 h 70"/>
                  <a:gd name="T35" fmla="*/ 718 w 718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8" h="70">
                    <a:moveTo>
                      <a:pt x="0" y="4"/>
                    </a:moveTo>
                    <a:lnTo>
                      <a:pt x="114" y="19"/>
                    </a:lnTo>
                    <a:lnTo>
                      <a:pt x="189" y="67"/>
                    </a:lnTo>
                    <a:lnTo>
                      <a:pt x="259" y="70"/>
                    </a:lnTo>
                    <a:lnTo>
                      <a:pt x="346" y="70"/>
                    </a:lnTo>
                    <a:lnTo>
                      <a:pt x="455" y="59"/>
                    </a:lnTo>
                    <a:lnTo>
                      <a:pt x="565" y="39"/>
                    </a:lnTo>
                    <a:lnTo>
                      <a:pt x="628" y="19"/>
                    </a:lnTo>
                    <a:lnTo>
                      <a:pt x="718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" name="Freeform 165"/>
              <p:cNvSpPr>
                <a:spLocks/>
              </p:cNvSpPr>
              <p:nvPr/>
            </p:nvSpPr>
            <p:spPr bwMode="auto">
              <a:xfrm>
                <a:off x="1856" y="1055"/>
                <a:ext cx="718" cy="70"/>
              </a:xfrm>
              <a:custGeom>
                <a:avLst/>
                <a:gdLst>
                  <a:gd name="T0" fmla="*/ 0 w 718"/>
                  <a:gd name="T1" fmla="*/ 4 h 70"/>
                  <a:gd name="T2" fmla="*/ 114 w 718"/>
                  <a:gd name="T3" fmla="*/ 19 h 70"/>
                  <a:gd name="T4" fmla="*/ 189 w 718"/>
                  <a:gd name="T5" fmla="*/ 67 h 70"/>
                  <a:gd name="T6" fmla="*/ 259 w 718"/>
                  <a:gd name="T7" fmla="*/ 70 h 70"/>
                  <a:gd name="T8" fmla="*/ 346 w 718"/>
                  <a:gd name="T9" fmla="*/ 70 h 70"/>
                  <a:gd name="T10" fmla="*/ 455 w 718"/>
                  <a:gd name="T11" fmla="*/ 59 h 70"/>
                  <a:gd name="T12" fmla="*/ 565 w 718"/>
                  <a:gd name="T13" fmla="*/ 39 h 70"/>
                  <a:gd name="T14" fmla="*/ 628 w 718"/>
                  <a:gd name="T15" fmla="*/ 19 h 70"/>
                  <a:gd name="T16" fmla="*/ 718 w 718"/>
                  <a:gd name="T17" fmla="*/ 0 h 70"/>
                  <a:gd name="T18" fmla="*/ 4 w 718"/>
                  <a:gd name="T19" fmla="*/ 0 h 70"/>
                  <a:gd name="T20" fmla="*/ 0 w 718"/>
                  <a:gd name="T21" fmla="*/ 4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8"/>
                  <a:gd name="T34" fmla="*/ 0 h 70"/>
                  <a:gd name="T35" fmla="*/ 718 w 718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8" h="70">
                    <a:moveTo>
                      <a:pt x="0" y="4"/>
                    </a:moveTo>
                    <a:lnTo>
                      <a:pt x="114" y="19"/>
                    </a:lnTo>
                    <a:lnTo>
                      <a:pt x="189" y="67"/>
                    </a:lnTo>
                    <a:lnTo>
                      <a:pt x="259" y="70"/>
                    </a:lnTo>
                    <a:lnTo>
                      <a:pt x="346" y="70"/>
                    </a:lnTo>
                    <a:lnTo>
                      <a:pt x="455" y="59"/>
                    </a:lnTo>
                    <a:lnTo>
                      <a:pt x="565" y="39"/>
                    </a:lnTo>
                    <a:lnTo>
                      <a:pt x="628" y="19"/>
                    </a:lnTo>
                    <a:lnTo>
                      <a:pt x="718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16" name="Group 169"/>
            <p:cNvGrpSpPr>
              <a:grpSpLocks/>
            </p:cNvGrpSpPr>
            <p:nvPr/>
          </p:nvGrpSpPr>
          <p:grpSpPr bwMode="auto">
            <a:xfrm>
              <a:off x="196" y="1059"/>
              <a:ext cx="1566" cy="1283"/>
              <a:chOff x="196" y="1059"/>
              <a:chExt cx="1566" cy="1283"/>
            </a:xfrm>
          </p:grpSpPr>
          <p:sp>
            <p:nvSpPr>
              <p:cNvPr id="18749" name="Freeform 167"/>
              <p:cNvSpPr>
                <a:spLocks/>
              </p:cNvSpPr>
              <p:nvPr/>
            </p:nvSpPr>
            <p:spPr bwMode="auto">
              <a:xfrm>
                <a:off x="196" y="1059"/>
                <a:ext cx="1566" cy="1283"/>
              </a:xfrm>
              <a:custGeom>
                <a:avLst/>
                <a:gdLst>
                  <a:gd name="T0" fmla="*/ 0 w 1566"/>
                  <a:gd name="T1" fmla="*/ 1040 h 1283"/>
                  <a:gd name="T2" fmla="*/ 51 w 1566"/>
                  <a:gd name="T3" fmla="*/ 1075 h 1283"/>
                  <a:gd name="T4" fmla="*/ 385 w 1566"/>
                  <a:gd name="T5" fmla="*/ 1157 h 1283"/>
                  <a:gd name="T6" fmla="*/ 553 w 1566"/>
                  <a:gd name="T7" fmla="*/ 1208 h 1283"/>
                  <a:gd name="T8" fmla="*/ 750 w 1566"/>
                  <a:gd name="T9" fmla="*/ 1259 h 1283"/>
                  <a:gd name="T10" fmla="*/ 907 w 1566"/>
                  <a:gd name="T11" fmla="*/ 1283 h 1283"/>
                  <a:gd name="T12" fmla="*/ 1036 w 1566"/>
                  <a:gd name="T13" fmla="*/ 1283 h 1283"/>
                  <a:gd name="T14" fmla="*/ 1095 w 1566"/>
                  <a:gd name="T15" fmla="*/ 1283 h 1283"/>
                  <a:gd name="T16" fmla="*/ 1130 w 1566"/>
                  <a:gd name="T17" fmla="*/ 1248 h 1283"/>
                  <a:gd name="T18" fmla="*/ 1177 w 1566"/>
                  <a:gd name="T19" fmla="*/ 1189 h 1283"/>
                  <a:gd name="T20" fmla="*/ 1232 w 1566"/>
                  <a:gd name="T21" fmla="*/ 1079 h 1283"/>
                  <a:gd name="T22" fmla="*/ 1291 w 1566"/>
                  <a:gd name="T23" fmla="*/ 934 h 1283"/>
                  <a:gd name="T24" fmla="*/ 1354 w 1566"/>
                  <a:gd name="T25" fmla="*/ 781 h 1283"/>
                  <a:gd name="T26" fmla="*/ 1413 w 1566"/>
                  <a:gd name="T27" fmla="*/ 643 h 1283"/>
                  <a:gd name="T28" fmla="*/ 1480 w 1566"/>
                  <a:gd name="T29" fmla="*/ 526 h 1283"/>
                  <a:gd name="T30" fmla="*/ 1546 w 1566"/>
                  <a:gd name="T31" fmla="*/ 420 h 1283"/>
                  <a:gd name="T32" fmla="*/ 1554 w 1566"/>
                  <a:gd name="T33" fmla="*/ 329 h 1283"/>
                  <a:gd name="T34" fmla="*/ 1566 w 1566"/>
                  <a:gd name="T35" fmla="*/ 282 h 1283"/>
                  <a:gd name="T36" fmla="*/ 1562 w 1566"/>
                  <a:gd name="T37" fmla="*/ 239 h 1283"/>
                  <a:gd name="T38" fmla="*/ 1515 w 1566"/>
                  <a:gd name="T39" fmla="*/ 200 h 1283"/>
                  <a:gd name="T40" fmla="*/ 1476 w 1566"/>
                  <a:gd name="T41" fmla="*/ 153 h 1283"/>
                  <a:gd name="T42" fmla="*/ 1342 w 1566"/>
                  <a:gd name="T43" fmla="*/ 47 h 1283"/>
                  <a:gd name="T44" fmla="*/ 1291 w 1566"/>
                  <a:gd name="T45" fmla="*/ 0 h 1283"/>
                  <a:gd name="T46" fmla="*/ 0 w 1566"/>
                  <a:gd name="T47" fmla="*/ 0 h 1283"/>
                  <a:gd name="T48" fmla="*/ 0 w 1566"/>
                  <a:gd name="T49" fmla="*/ 1040 h 12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6"/>
                  <a:gd name="T76" fmla="*/ 0 h 1283"/>
                  <a:gd name="T77" fmla="*/ 1566 w 1566"/>
                  <a:gd name="T78" fmla="*/ 1283 h 12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6" h="1283">
                    <a:moveTo>
                      <a:pt x="0" y="1040"/>
                    </a:moveTo>
                    <a:lnTo>
                      <a:pt x="51" y="1075"/>
                    </a:lnTo>
                    <a:lnTo>
                      <a:pt x="385" y="1157"/>
                    </a:lnTo>
                    <a:lnTo>
                      <a:pt x="553" y="1208"/>
                    </a:lnTo>
                    <a:lnTo>
                      <a:pt x="750" y="1259"/>
                    </a:lnTo>
                    <a:lnTo>
                      <a:pt x="907" y="1283"/>
                    </a:lnTo>
                    <a:lnTo>
                      <a:pt x="1036" y="1283"/>
                    </a:lnTo>
                    <a:lnTo>
                      <a:pt x="1095" y="1283"/>
                    </a:lnTo>
                    <a:lnTo>
                      <a:pt x="1130" y="1248"/>
                    </a:lnTo>
                    <a:lnTo>
                      <a:pt x="1177" y="1189"/>
                    </a:lnTo>
                    <a:lnTo>
                      <a:pt x="1232" y="1079"/>
                    </a:lnTo>
                    <a:lnTo>
                      <a:pt x="1291" y="934"/>
                    </a:lnTo>
                    <a:lnTo>
                      <a:pt x="1354" y="781"/>
                    </a:lnTo>
                    <a:lnTo>
                      <a:pt x="1413" y="643"/>
                    </a:lnTo>
                    <a:lnTo>
                      <a:pt x="1480" y="526"/>
                    </a:lnTo>
                    <a:lnTo>
                      <a:pt x="1546" y="420"/>
                    </a:lnTo>
                    <a:lnTo>
                      <a:pt x="1554" y="329"/>
                    </a:lnTo>
                    <a:lnTo>
                      <a:pt x="1566" y="282"/>
                    </a:lnTo>
                    <a:lnTo>
                      <a:pt x="1562" y="239"/>
                    </a:lnTo>
                    <a:lnTo>
                      <a:pt x="1515" y="200"/>
                    </a:lnTo>
                    <a:lnTo>
                      <a:pt x="1476" y="153"/>
                    </a:lnTo>
                    <a:lnTo>
                      <a:pt x="1342" y="47"/>
                    </a:lnTo>
                    <a:lnTo>
                      <a:pt x="1291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486" name="Freeform 168"/>
              <p:cNvSpPr>
                <a:spLocks/>
              </p:cNvSpPr>
              <p:nvPr/>
            </p:nvSpPr>
            <p:spPr bwMode="auto">
              <a:xfrm>
                <a:off x="196" y="1059"/>
                <a:ext cx="1566" cy="1283"/>
              </a:xfrm>
              <a:custGeom>
                <a:avLst/>
                <a:gdLst>
                  <a:gd name="T0" fmla="*/ 0 w 1566"/>
                  <a:gd name="T1" fmla="*/ 1040 h 1283"/>
                  <a:gd name="T2" fmla="*/ 51 w 1566"/>
                  <a:gd name="T3" fmla="*/ 1075 h 1283"/>
                  <a:gd name="T4" fmla="*/ 385 w 1566"/>
                  <a:gd name="T5" fmla="*/ 1157 h 1283"/>
                  <a:gd name="T6" fmla="*/ 553 w 1566"/>
                  <a:gd name="T7" fmla="*/ 1208 h 1283"/>
                  <a:gd name="T8" fmla="*/ 750 w 1566"/>
                  <a:gd name="T9" fmla="*/ 1259 h 1283"/>
                  <a:gd name="T10" fmla="*/ 907 w 1566"/>
                  <a:gd name="T11" fmla="*/ 1283 h 1283"/>
                  <a:gd name="T12" fmla="*/ 1036 w 1566"/>
                  <a:gd name="T13" fmla="*/ 1283 h 1283"/>
                  <a:gd name="T14" fmla="*/ 1095 w 1566"/>
                  <a:gd name="T15" fmla="*/ 1283 h 1283"/>
                  <a:gd name="T16" fmla="*/ 1130 w 1566"/>
                  <a:gd name="T17" fmla="*/ 1248 h 1283"/>
                  <a:gd name="T18" fmla="*/ 1177 w 1566"/>
                  <a:gd name="T19" fmla="*/ 1189 h 1283"/>
                  <a:gd name="T20" fmla="*/ 1232 w 1566"/>
                  <a:gd name="T21" fmla="*/ 1079 h 1283"/>
                  <a:gd name="T22" fmla="*/ 1291 w 1566"/>
                  <a:gd name="T23" fmla="*/ 934 h 1283"/>
                  <a:gd name="T24" fmla="*/ 1354 w 1566"/>
                  <a:gd name="T25" fmla="*/ 781 h 1283"/>
                  <a:gd name="T26" fmla="*/ 1413 w 1566"/>
                  <a:gd name="T27" fmla="*/ 643 h 1283"/>
                  <a:gd name="T28" fmla="*/ 1480 w 1566"/>
                  <a:gd name="T29" fmla="*/ 526 h 1283"/>
                  <a:gd name="T30" fmla="*/ 1546 w 1566"/>
                  <a:gd name="T31" fmla="*/ 420 h 1283"/>
                  <a:gd name="T32" fmla="*/ 1554 w 1566"/>
                  <a:gd name="T33" fmla="*/ 329 h 1283"/>
                  <a:gd name="T34" fmla="*/ 1566 w 1566"/>
                  <a:gd name="T35" fmla="*/ 282 h 1283"/>
                  <a:gd name="T36" fmla="*/ 1562 w 1566"/>
                  <a:gd name="T37" fmla="*/ 239 h 1283"/>
                  <a:gd name="T38" fmla="*/ 1515 w 1566"/>
                  <a:gd name="T39" fmla="*/ 200 h 1283"/>
                  <a:gd name="T40" fmla="*/ 1476 w 1566"/>
                  <a:gd name="T41" fmla="*/ 153 h 1283"/>
                  <a:gd name="T42" fmla="*/ 1342 w 1566"/>
                  <a:gd name="T43" fmla="*/ 47 h 1283"/>
                  <a:gd name="T44" fmla="*/ 1291 w 1566"/>
                  <a:gd name="T45" fmla="*/ 0 h 1283"/>
                  <a:gd name="T46" fmla="*/ 0 w 1566"/>
                  <a:gd name="T47" fmla="*/ 0 h 1283"/>
                  <a:gd name="T48" fmla="*/ 0 w 1566"/>
                  <a:gd name="T49" fmla="*/ 1040 h 12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6"/>
                  <a:gd name="T76" fmla="*/ 0 h 1283"/>
                  <a:gd name="T77" fmla="*/ 1566 w 1566"/>
                  <a:gd name="T78" fmla="*/ 1283 h 12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6" h="1283">
                    <a:moveTo>
                      <a:pt x="0" y="1040"/>
                    </a:moveTo>
                    <a:lnTo>
                      <a:pt x="51" y="1075"/>
                    </a:lnTo>
                    <a:lnTo>
                      <a:pt x="385" y="1157"/>
                    </a:lnTo>
                    <a:lnTo>
                      <a:pt x="553" y="1208"/>
                    </a:lnTo>
                    <a:lnTo>
                      <a:pt x="750" y="1259"/>
                    </a:lnTo>
                    <a:lnTo>
                      <a:pt x="907" y="1283"/>
                    </a:lnTo>
                    <a:lnTo>
                      <a:pt x="1036" y="1283"/>
                    </a:lnTo>
                    <a:lnTo>
                      <a:pt x="1095" y="1283"/>
                    </a:lnTo>
                    <a:lnTo>
                      <a:pt x="1130" y="1248"/>
                    </a:lnTo>
                    <a:lnTo>
                      <a:pt x="1177" y="1189"/>
                    </a:lnTo>
                    <a:lnTo>
                      <a:pt x="1232" y="1079"/>
                    </a:lnTo>
                    <a:lnTo>
                      <a:pt x="1291" y="934"/>
                    </a:lnTo>
                    <a:lnTo>
                      <a:pt x="1354" y="781"/>
                    </a:lnTo>
                    <a:lnTo>
                      <a:pt x="1413" y="643"/>
                    </a:lnTo>
                    <a:lnTo>
                      <a:pt x="1480" y="526"/>
                    </a:lnTo>
                    <a:lnTo>
                      <a:pt x="1546" y="420"/>
                    </a:lnTo>
                    <a:lnTo>
                      <a:pt x="1554" y="329"/>
                    </a:lnTo>
                    <a:lnTo>
                      <a:pt x="1566" y="282"/>
                    </a:lnTo>
                    <a:lnTo>
                      <a:pt x="1562" y="239"/>
                    </a:lnTo>
                    <a:lnTo>
                      <a:pt x="1515" y="200"/>
                    </a:lnTo>
                    <a:lnTo>
                      <a:pt x="1476" y="153"/>
                    </a:lnTo>
                    <a:lnTo>
                      <a:pt x="1342" y="47"/>
                    </a:lnTo>
                    <a:lnTo>
                      <a:pt x="1291" y="0"/>
                    </a:lnTo>
                    <a:lnTo>
                      <a:pt x="0" y="0"/>
                    </a:lnTo>
                    <a:lnTo>
                      <a:pt x="0" y="1040"/>
                    </a:lnTo>
                  </a:path>
                </a:pathLst>
              </a:custGeom>
              <a:noFill/>
              <a:ln w="4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17" name="Group 172"/>
            <p:cNvGrpSpPr>
              <a:grpSpLocks/>
            </p:cNvGrpSpPr>
            <p:nvPr/>
          </p:nvGrpSpPr>
          <p:grpSpPr bwMode="auto">
            <a:xfrm>
              <a:off x="196" y="2393"/>
              <a:ext cx="1370" cy="1064"/>
              <a:chOff x="196" y="2393"/>
              <a:chExt cx="1370" cy="1064"/>
            </a:xfrm>
          </p:grpSpPr>
          <p:sp>
            <p:nvSpPr>
              <p:cNvPr id="18747" name="Freeform 170"/>
              <p:cNvSpPr>
                <a:spLocks/>
              </p:cNvSpPr>
              <p:nvPr/>
            </p:nvSpPr>
            <p:spPr bwMode="auto">
              <a:xfrm>
                <a:off x="196" y="2393"/>
                <a:ext cx="1370" cy="1064"/>
              </a:xfrm>
              <a:custGeom>
                <a:avLst/>
                <a:gdLst>
                  <a:gd name="T0" fmla="*/ 0 w 1370"/>
                  <a:gd name="T1" fmla="*/ 0 h 1064"/>
                  <a:gd name="T2" fmla="*/ 59 w 1370"/>
                  <a:gd name="T3" fmla="*/ 24 h 1064"/>
                  <a:gd name="T4" fmla="*/ 247 w 1370"/>
                  <a:gd name="T5" fmla="*/ 86 h 1064"/>
                  <a:gd name="T6" fmla="*/ 420 w 1370"/>
                  <a:gd name="T7" fmla="*/ 141 h 1064"/>
                  <a:gd name="T8" fmla="*/ 550 w 1370"/>
                  <a:gd name="T9" fmla="*/ 181 h 1064"/>
                  <a:gd name="T10" fmla="*/ 663 w 1370"/>
                  <a:gd name="T11" fmla="*/ 220 h 1064"/>
                  <a:gd name="T12" fmla="*/ 765 w 1370"/>
                  <a:gd name="T13" fmla="*/ 267 h 1064"/>
                  <a:gd name="T14" fmla="*/ 871 w 1370"/>
                  <a:gd name="T15" fmla="*/ 306 h 1064"/>
                  <a:gd name="T16" fmla="*/ 946 w 1370"/>
                  <a:gd name="T17" fmla="*/ 361 h 1064"/>
                  <a:gd name="T18" fmla="*/ 1001 w 1370"/>
                  <a:gd name="T19" fmla="*/ 420 h 1064"/>
                  <a:gd name="T20" fmla="*/ 1068 w 1370"/>
                  <a:gd name="T21" fmla="*/ 467 h 1064"/>
                  <a:gd name="T22" fmla="*/ 1142 w 1370"/>
                  <a:gd name="T23" fmla="*/ 569 h 1064"/>
                  <a:gd name="T24" fmla="*/ 1221 w 1370"/>
                  <a:gd name="T25" fmla="*/ 679 h 1064"/>
                  <a:gd name="T26" fmla="*/ 1268 w 1370"/>
                  <a:gd name="T27" fmla="*/ 753 h 1064"/>
                  <a:gd name="T28" fmla="*/ 1315 w 1370"/>
                  <a:gd name="T29" fmla="*/ 836 h 1064"/>
                  <a:gd name="T30" fmla="*/ 1350 w 1370"/>
                  <a:gd name="T31" fmla="*/ 934 h 1064"/>
                  <a:gd name="T32" fmla="*/ 1370 w 1370"/>
                  <a:gd name="T33" fmla="*/ 1064 h 1064"/>
                  <a:gd name="T34" fmla="*/ 0 w 1370"/>
                  <a:gd name="T35" fmla="*/ 1064 h 1064"/>
                  <a:gd name="T36" fmla="*/ 0 w 1370"/>
                  <a:gd name="T37" fmla="*/ 0 h 10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70"/>
                  <a:gd name="T58" fmla="*/ 0 h 1064"/>
                  <a:gd name="T59" fmla="*/ 1370 w 1370"/>
                  <a:gd name="T60" fmla="*/ 1064 h 10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70" h="1064">
                    <a:moveTo>
                      <a:pt x="0" y="0"/>
                    </a:moveTo>
                    <a:lnTo>
                      <a:pt x="59" y="24"/>
                    </a:lnTo>
                    <a:lnTo>
                      <a:pt x="247" y="86"/>
                    </a:lnTo>
                    <a:lnTo>
                      <a:pt x="420" y="141"/>
                    </a:lnTo>
                    <a:lnTo>
                      <a:pt x="550" y="181"/>
                    </a:lnTo>
                    <a:lnTo>
                      <a:pt x="663" y="220"/>
                    </a:lnTo>
                    <a:lnTo>
                      <a:pt x="765" y="267"/>
                    </a:lnTo>
                    <a:lnTo>
                      <a:pt x="871" y="306"/>
                    </a:lnTo>
                    <a:lnTo>
                      <a:pt x="946" y="361"/>
                    </a:lnTo>
                    <a:lnTo>
                      <a:pt x="1001" y="420"/>
                    </a:lnTo>
                    <a:lnTo>
                      <a:pt x="1068" y="467"/>
                    </a:lnTo>
                    <a:lnTo>
                      <a:pt x="1142" y="569"/>
                    </a:lnTo>
                    <a:lnTo>
                      <a:pt x="1221" y="679"/>
                    </a:lnTo>
                    <a:lnTo>
                      <a:pt x="1268" y="753"/>
                    </a:lnTo>
                    <a:lnTo>
                      <a:pt x="1315" y="836"/>
                    </a:lnTo>
                    <a:lnTo>
                      <a:pt x="1350" y="934"/>
                    </a:lnTo>
                    <a:lnTo>
                      <a:pt x="1370" y="1064"/>
                    </a:lnTo>
                    <a:lnTo>
                      <a:pt x="0" y="1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484" name="Freeform 171"/>
              <p:cNvSpPr>
                <a:spLocks/>
              </p:cNvSpPr>
              <p:nvPr/>
            </p:nvSpPr>
            <p:spPr bwMode="auto">
              <a:xfrm>
                <a:off x="196" y="2393"/>
                <a:ext cx="1370" cy="1064"/>
              </a:xfrm>
              <a:custGeom>
                <a:avLst/>
                <a:gdLst>
                  <a:gd name="T0" fmla="*/ 0 w 1370"/>
                  <a:gd name="T1" fmla="*/ 0 h 1064"/>
                  <a:gd name="T2" fmla="*/ 59 w 1370"/>
                  <a:gd name="T3" fmla="*/ 24 h 1064"/>
                  <a:gd name="T4" fmla="*/ 247 w 1370"/>
                  <a:gd name="T5" fmla="*/ 86 h 1064"/>
                  <a:gd name="T6" fmla="*/ 420 w 1370"/>
                  <a:gd name="T7" fmla="*/ 141 h 1064"/>
                  <a:gd name="T8" fmla="*/ 550 w 1370"/>
                  <a:gd name="T9" fmla="*/ 181 h 1064"/>
                  <a:gd name="T10" fmla="*/ 663 w 1370"/>
                  <a:gd name="T11" fmla="*/ 220 h 1064"/>
                  <a:gd name="T12" fmla="*/ 765 w 1370"/>
                  <a:gd name="T13" fmla="*/ 267 h 1064"/>
                  <a:gd name="T14" fmla="*/ 871 w 1370"/>
                  <a:gd name="T15" fmla="*/ 306 h 1064"/>
                  <a:gd name="T16" fmla="*/ 946 w 1370"/>
                  <a:gd name="T17" fmla="*/ 361 h 1064"/>
                  <a:gd name="T18" fmla="*/ 1001 w 1370"/>
                  <a:gd name="T19" fmla="*/ 420 h 1064"/>
                  <a:gd name="T20" fmla="*/ 1068 w 1370"/>
                  <a:gd name="T21" fmla="*/ 467 h 1064"/>
                  <a:gd name="T22" fmla="*/ 1142 w 1370"/>
                  <a:gd name="T23" fmla="*/ 569 h 1064"/>
                  <a:gd name="T24" fmla="*/ 1221 w 1370"/>
                  <a:gd name="T25" fmla="*/ 679 h 1064"/>
                  <a:gd name="T26" fmla="*/ 1268 w 1370"/>
                  <a:gd name="T27" fmla="*/ 753 h 1064"/>
                  <a:gd name="T28" fmla="*/ 1315 w 1370"/>
                  <a:gd name="T29" fmla="*/ 836 h 1064"/>
                  <a:gd name="T30" fmla="*/ 1350 w 1370"/>
                  <a:gd name="T31" fmla="*/ 934 h 1064"/>
                  <a:gd name="T32" fmla="*/ 1370 w 1370"/>
                  <a:gd name="T33" fmla="*/ 1064 h 1064"/>
                  <a:gd name="T34" fmla="*/ 0 w 1370"/>
                  <a:gd name="T35" fmla="*/ 1064 h 1064"/>
                  <a:gd name="T36" fmla="*/ 0 w 1370"/>
                  <a:gd name="T37" fmla="*/ 0 h 10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70"/>
                  <a:gd name="T58" fmla="*/ 0 h 1064"/>
                  <a:gd name="T59" fmla="*/ 1370 w 1370"/>
                  <a:gd name="T60" fmla="*/ 1064 h 10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70" h="1064">
                    <a:moveTo>
                      <a:pt x="0" y="0"/>
                    </a:moveTo>
                    <a:lnTo>
                      <a:pt x="59" y="24"/>
                    </a:lnTo>
                    <a:lnTo>
                      <a:pt x="247" y="86"/>
                    </a:lnTo>
                    <a:lnTo>
                      <a:pt x="420" y="141"/>
                    </a:lnTo>
                    <a:lnTo>
                      <a:pt x="550" y="181"/>
                    </a:lnTo>
                    <a:lnTo>
                      <a:pt x="663" y="220"/>
                    </a:lnTo>
                    <a:lnTo>
                      <a:pt x="765" y="267"/>
                    </a:lnTo>
                    <a:lnTo>
                      <a:pt x="871" y="306"/>
                    </a:lnTo>
                    <a:lnTo>
                      <a:pt x="946" y="361"/>
                    </a:lnTo>
                    <a:lnTo>
                      <a:pt x="1001" y="420"/>
                    </a:lnTo>
                    <a:lnTo>
                      <a:pt x="1068" y="467"/>
                    </a:lnTo>
                    <a:lnTo>
                      <a:pt x="1142" y="569"/>
                    </a:lnTo>
                    <a:lnTo>
                      <a:pt x="1221" y="679"/>
                    </a:lnTo>
                    <a:lnTo>
                      <a:pt x="1268" y="753"/>
                    </a:lnTo>
                    <a:lnTo>
                      <a:pt x="1315" y="836"/>
                    </a:lnTo>
                    <a:lnTo>
                      <a:pt x="1350" y="934"/>
                    </a:lnTo>
                    <a:lnTo>
                      <a:pt x="1370" y="1064"/>
                    </a:lnTo>
                    <a:lnTo>
                      <a:pt x="0" y="1064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18" name="Oval 173"/>
            <p:cNvSpPr>
              <a:spLocks noChangeArrowheads="1"/>
            </p:cNvSpPr>
            <p:nvPr/>
          </p:nvSpPr>
          <p:spPr bwMode="auto">
            <a:xfrm>
              <a:off x="220" y="2126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Oval 174"/>
            <p:cNvSpPr>
              <a:spLocks noChangeArrowheads="1"/>
            </p:cNvSpPr>
            <p:nvPr/>
          </p:nvSpPr>
          <p:spPr bwMode="auto">
            <a:xfrm>
              <a:off x="365" y="2173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Oval 175"/>
            <p:cNvSpPr>
              <a:spLocks noChangeArrowheads="1"/>
            </p:cNvSpPr>
            <p:nvPr/>
          </p:nvSpPr>
          <p:spPr bwMode="auto">
            <a:xfrm>
              <a:off x="498" y="2201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Oval 176"/>
            <p:cNvSpPr>
              <a:spLocks noChangeArrowheads="1"/>
            </p:cNvSpPr>
            <p:nvPr/>
          </p:nvSpPr>
          <p:spPr bwMode="auto">
            <a:xfrm>
              <a:off x="895" y="2318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Oval 177"/>
            <p:cNvSpPr>
              <a:spLocks noChangeArrowheads="1"/>
            </p:cNvSpPr>
            <p:nvPr/>
          </p:nvSpPr>
          <p:spPr bwMode="auto">
            <a:xfrm>
              <a:off x="1267" y="2330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Oval 178"/>
            <p:cNvSpPr>
              <a:spLocks noChangeArrowheads="1"/>
            </p:cNvSpPr>
            <p:nvPr/>
          </p:nvSpPr>
          <p:spPr bwMode="auto">
            <a:xfrm>
              <a:off x="1362" y="2248"/>
              <a:ext cx="82" cy="78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" name="Oval 179"/>
            <p:cNvSpPr>
              <a:spLocks noChangeArrowheads="1"/>
            </p:cNvSpPr>
            <p:nvPr/>
          </p:nvSpPr>
          <p:spPr bwMode="auto">
            <a:xfrm>
              <a:off x="1428" y="2122"/>
              <a:ext cx="87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" name="Oval 180"/>
            <p:cNvSpPr>
              <a:spLocks noChangeArrowheads="1"/>
            </p:cNvSpPr>
            <p:nvPr/>
          </p:nvSpPr>
          <p:spPr bwMode="auto">
            <a:xfrm>
              <a:off x="1487" y="1973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" name="Oval 181"/>
            <p:cNvSpPr>
              <a:spLocks noChangeArrowheads="1"/>
            </p:cNvSpPr>
            <p:nvPr/>
          </p:nvSpPr>
          <p:spPr bwMode="auto">
            <a:xfrm>
              <a:off x="1805" y="1918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Oval 182"/>
            <p:cNvSpPr>
              <a:spLocks noChangeArrowheads="1"/>
            </p:cNvSpPr>
            <p:nvPr/>
          </p:nvSpPr>
          <p:spPr bwMode="auto">
            <a:xfrm>
              <a:off x="1746" y="2036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Oval 183"/>
            <p:cNvSpPr>
              <a:spLocks noChangeArrowheads="1"/>
            </p:cNvSpPr>
            <p:nvPr/>
          </p:nvSpPr>
          <p:spPr bwMode="auto">
            <a:xfrm>
              <a:off x="1695" y="2150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Oval 184"/>
            <p:cNvSpPr>
              <a:spLocks noChangeArrowheads="1"/>
            </p:cNvSpPr>
            <p:nvPr/>
          </p:nvSpPr>
          <p:spPr bwMode="auto">
            <a:xfrm>
              <a:off x="1613" y="2530"/>
              <a:ext cx="86" cy="79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Oval 185"/>
            <p:cNvSpPr>
              <a:spLocks noChangeArrowheads="1"/>
            </p:cNvSpPr>
            <p:nvPr/>
          </p:nvSpPr>
          <p:spPr bwMode="auto">
            <a:xfrm>
              <a:off x="1636" y="2679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Oval 186"/>
            <p:cNvSpPr>
              <a:spLocks noChangeArrowheads="1"/>
            </p:cNvSpPr>
            <p:nvPr/>
          </p:nvSpPr>
          <p:spPr bwMode="auto">
            <a:xfrm>
              <a:off x="1731" y="2919"/>
              <a:ext cx="82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Oval 187"/>
            <p:cNvSpPr>
              <a:spLocks noChangeArrowheads="1"/>
            </p:cNvSpPr>
            <p:nvPr/>
          </p:nvSpPr>
          <p:spPr bwMode="auto">
            <a:xfrm>
              <a:off x="1793" y="3044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Oval 188"/>
            <p:cNvSpPr>
              <a:spLocks noChangeArrowheads="1"/>
            </p:cNvSpPr>
            <p:nvPr/>
          </p:nvSpPr>
          <p:spPr bwMode="auto">
            <a:xfrm>
              <a:off x="1982" y="3358"/>
              <a:ext cx="86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Oval 189"/>
            <p:cNvSpPr>
              <a:spLocks noChangeArrowheads="1"/>
            </p:cNvSpPr>
            <p:nvPr/>
          </p:nvSpPr>
          <p:spPr bwMode="auto">
            <a:xfrm>
              <a:off x="192" y="2315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Oval 190"/>
            <p:cNvSpPr>
              <a:spLocks noChangeArrowheads="1"/>
            </p:cNvSpPr>
            <p:nvPr/>
          </p:nvSpPr>
          <p:spPr bwMode="auto">
            <a:xfrm>
              <a:off x="451" y="2397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Oval 191"/>
            <p:cNvSpPr>
              <a:spLocks noChangeArrowheads="1"/>
            </p:cNvSpPr>
            <p:nvPr/>
          </p:nvSpPr>
          <p:spPr bwMode="auto">
            <a:xfrm>
              <a:off x="738" y="2495"/>
              <a:ext cx="82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Oval 192"/>
            <p:cNvSpPr>
              <a:spLocks noChangeArrowheads="1"/>
            </p:cNvSpPr>
            <p:nvPr/>
          </p:nvSpPr>
          <p:spPr bwMode="auto">
            <a:xfrm>
              <a:off x="887" y="2546"/>
              <a:ext cx="86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Oval 193"/>
            <p:cNvSpPr>
              <a:spLocks noChangeArrowheads="1"/>
            </p:cNvSpPr>
            <p:nvPr/>
          </p:nvSpPr>
          <p:spPr bwMode="auto">
            <a:xfrm>
              <a:off x="1142" y="2687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Oval 194"/>
            <p:cNvSpPr>
              <a:spLocks noChangeArrowheads="1"/>
            </p:cNvSpPr>
            <p:nvPr/>
          </p:nvSpPr>
          <p:spPr bwMode="auto">
            <a:xfrm>
              <a:off x="1264" y="2793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Oval 195"/>
            <p:cNvSpPr>
              <a:spLocks noChangeArrowheads="1"/>
            </p:cNvSpPr>
            <p:nvPr/>
          </p:nvSpPr>
          <p:spPr bwMode="auto">
            <a:xfrm>
              <a:off x="1338" y="2903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Oval 196"/>
            <p:cNvSpPr>
              <a:spLocks noChangeArrowheads="1"/>
            </p:cNvSpPr>
            <p:nvPr/>
          </p:nvSpPr>
          <p:spPr bwMode="auto">
            <a:xfrm>
              <a:off x="1483" y="3135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Oval 197"/>
            <p:cNvSpPr>
              <a:spLocks noChangeArrowheads="1"/>
            </p:cNvSpPr>
            <p:nvPr/>
          </p:nvSpPr>
          <p:spPr bwMode="auto">
            <a:xfrm>
              <a:off x="1566" y="3370"/>
              <a:ext cx="86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Oval 198"/>
            <p:cNvSpPr>
              <a:spLocks noChangeArrowheads="1"/>
            </p:cNvSpPr>
            <p:nvPr/>
          </p:nvSpPr>
          <p:spPr bwMode="auto">
            <a:xfrm>
              <a:off x="675" y="2377"/>
              <a:ext cx="82" cy="83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Oval 199"/>
            <p:cNvSpPr>
              <a:spLocks noChangeArrowheads="1"/>
            </p:cNvSpPr>
            <p:nvPr/>
          </p:nvSpPr>
          <p:spPr bwMode="auto">
            <a:xfrm>
              <a:off x="1028" y="2483"/>
              <a:ext cx="82" cy="83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Oval 200"/>
            <p:cNvSpPr>
              <a:spLocks noChangeArrowheads="1"/>
            </p:cNvSpPr>
            <p:nvPr/>
          </p:nvSpPr>
          <p:spPr bwMode="auto">
            <a:xfrm>
              <a:off x="1483" y="2687"/>
              <a:ext cx="83" cy="83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Oval 201"/>
            <p:cNvSpPr>
              <a:spLocks noChangeArrowheads="1"/>
            </p:cNvSpPr>
            <p:nvPr/>
          </p:nvSpPr>
          <p:spPr bwMode="auto">
            <a:xfrm>
              <a:off x="1636" y="3025"/>
              <a:ext cx="83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Oval 202"/>
            <p:cNvSpPr>
              <a:spLocks noChangeArrowheads="1"/>
            </p:cNvSpPr>
            <p:nvPr/>
          </p:nvSpPr>
          <p:spPr bwMode="auto">
            <a:xfrm>
              <a:off x="1338" y="2609"/>
              <a:ext cx="83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Oval 203"/>
            <p:cNvSpPr>
              <a:spLocks noChangeArrowheads="1"/>
            </p:cNvSpPr>
            <p:nvPr/>
          </p:nvSpPr>
          <p:spPr bwMode="auto">
            <a:xfrm>
              <a:off x="1452" y="2440"/>
              <a:ext cx="86" cy="79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Oval 204"/>
            <p:cNvSpPr>
              <a:spLocks noChangeArrowheads="1"/>
            </p:cNvSpPr>
            <p:nvPr/>
          </p:nvSpPr>
          <p:spPr bwMode="auto">
            <a:xfrm>
              <a:off x="1754" y="3347"/>
              <a:ext cx="83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Oval 205"/>
            <p:cNvSpPr>
              <a:spLocks noChangeArrowheads="1"/>
            </p:cNvSpPr>
            <p:nvPr/>
          </p:nvSpPr>
          <p:spPr bwMode="auto">
            <a:xfrm>
              <a:off x="1452" y="2048"/>
              <a:ext cx="86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Oval 206"/>
            <p:cNvSpPr>
              <a:spLocks noChangeArrowheads="1"/>
            </p:cNvSpPr>
            <p:nvPr/>
          </p:nvSpPr>
          <p:spPr bwMode="auto">
            <a:xfrm>
              <a:off x="1197" y="2738"/>
              <a:ext cx="86" cy="83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2" name="Oval 207"/>
            <p:cNvSpPr>
              <a:spLocks noChangeArrowheads="1"/>
            </p:cNvSpPr>
            <p:nvPr/>
          </p:nvSpPr>
          <p:spPr bwMode="auto">
            <a:xfrm>
              <a:off x="1644" y="2264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Oval 208"/>
            <p:cNvSpPr>
              <a:spLocks noChangeArrowheads="1"/>
            </p:cNvSpPr>
            <p:nvPr/>
          </p:nvSpPr>
          <p:spPr bwMode="auto">
            <a:xfrm>
              <a:off x="1919" y="3245"/>
              <a:ext cx="78" cy="78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4" name="Oval 209"/>
            <p:cNvSpPr>
              <a:spLocks noChangeArrowheads="1"/>
            </p:cNvSpPr>
            <p:nvPr/>
          </p:nvSpPr>
          <p:spPr bwMode="auto">
            <a:xfrm>
              <a:off x="1428" y="3013"/>
              <a:ext cx="83" cy="79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5" name="Oval 210"/>
            <p:cNvSpPr>
              <a:spLocks noChangeArrowheads="1"/>
            </p:cNvSpPr>
            <p:nvPr/>
          </p:nvSpPr>
          <p:spPr bwMode="auto">
            <a:xfrm>
              <a:off x="592" y="2452"/>
              <a:ext cx="83" cy="78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Oval 211"/>
            <p:cNvSpPr>
              <a:spLocks noChangeArrowheads="1"/>
            </p:cNvSpPr>
            <p:nvPr/>
          </p:nvSpPr>
          <p:spPr bwMode="auto">
            <a:xfrm>
              <a:off x="1177" y="2507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7" name="Oval 212"/>
            <p:cNvSpPr>
              <a:spLocks noChangeArrowheads="1"/>
            </p:cNvSpPr>
            <p:nvPr/>
          </p:nvSpPr>
          <p:spPr bwMode="auto">
            <a:xfrm>
              <a:off x="1511" y="2099"/>
              <a:ext cx="86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8" name="Oval 213"/>
            <p:cNvSpPr>
              <a:spLocks noChangeArrowheads="1"/>
            </p:cNvSpPr>
            <p:nvPr/>
          </p:nvSpPr>
          <p:spPr bwMode="auto">
            <a:xfrm>
              <a:off x="1515" y="2895"/>
              <a:ext cx="86" cy="87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9" name="Oval 214"/>
            <p:cNvSpPr>
              <a:spLocks noChangeArrowheads="1"/>
            </p:cNvSpPr>
            <p:nvPr/>
          </p:nvSpPr>
          <p:spPr bwMode="auto">
            <a:xfrm>
              <a:off x="1695" y="1530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0" name="Oval 215"/>
            <p:cNvSpPr>
              <a:spLocks noChangeArrowheads="1"/>
            </p:cNvSpPr>
            <p:nvPr/>
          </p:nvSpPr>
          <p:spPr bwMode="auto">
            <a:xfrm>
              <a:off x="1719" y="1200"/>
              <a:ext cx="82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1" name="Oval 216"/>
            <p:cNvSpPr>
              <a:spLocks noChangeArrowheads="1"/>
            </p:cNvSpPr>
            <p:nvPr/>
          </p:nvSpPr>
          <p:spPr bwMode="auto">
            <a:xfrm>
              <a:off x="1589" y="1078"/>
              <a:ext cx="87" cy="79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2" name="Oval 217"/>
            <p:cNvSpPr>
              <a:spLocks noChangeArrowheads="1"/>
            </p:cNvSpPr>
            <p:nvPr/>
          </p:nvSpPr>
          <p:spPr bwMode="auto">
            <a:xfrm>
              <a:off x="1868" y="1059"/>
              <a:ext cx="82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3" name="Oval 218"/>
            <p:cNvSpPr>
              <a:spLocks noChangeArrowheads="1"/>
            </p:cNvSpPr>
            <p:nvPr/>
          </p:nvSpPr>
          <p:spPr bwMode="auto">
            <a:xfrm>
              <a:off x="2139" y="1125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4" name="Oval 219"/>
            <p:cNvSpPr>
              <a:spLocks noChangeArrowheads="1"/>
            </p:cNvSpPr>
            <p:nvPr/>
          </p:nvSpPr>
          <p:spPr bwMode="auto">
            <a:xfrm>
              <a:off x="2284" y="1118"/>
              <a:ext cx="82" cy="78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5" name="Oval 220"/>
            <p:cNvSpPr>
              <a:spLocks noChangeArrowheads="1"/>
            </p:cNvSpPr>
            <p:nvPr/>
          </p:nvSpPr>
          <p:spPr bwMode="auto">
            <a:xfrm>
              <a:off x="2531" y="1055"/>
              <a:ext cx="83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6" name="Oval 221"/>
            <p:cNvSpPr>
              <a:spLocks noChangeArrowheads="1"/>
            </p:cNvSpPr>
            <p:nvPr/>
          </p:nvSpPr>
          <p:spPr bwMode="auto">
            <a:xfrm>
              <a:off x="2535" y="1227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7" name="Oval 222"/>
            <p:cNvSpPr>
              <a:spLocks noChangeArrowheads="1"/>
            </p:cNvSpPr>
            <p:nvPr/>
          </p:nvSpPr>
          <p:spPr bwMode="auto">
            <a:xfrm>
              <a:off x="2398" y="1290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Oval 223"/>
            <p:cNvSpPr>
              <a:spLocks noChangeArrowheads="1"/>
            </p:cNvSpPr>
            <p:nvPr/>
          </p:nvSpPr>
          <p:spPr bwMode="auto">
            <a:xfrm>
              <a:off x="2249" y="1365"/>
              <a:ext cx="82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9" name="Oval 224"/>
            <p:cNvSpPr>
              <a:spLocks noChangeArrowheads="1"/>
            </p:cNvSpPr>
            <p:nvPr/>
          </p:nvSpPr>
          <p:spPr bwMode="auto">
            <a:xfrm>
              <a:off x="2119" y="1459"/>
              <a:ext cx="86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Oval 225"/>
            <p:cNvSpPr>
              <a:spLocks noChangeArrowheads="1"/>
            </p:cNvSpPr>
            <p:nvPr/>
          </p:nvSpPr>
          <p:spPr bwMode="auto">
            <a:xfrm>
              <a:off x="2021" y="1561"/>
              <a:ext cx="86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Oval 226"/>
            <p:cNvSpPr>
              <a:spLocks noChangeArrowheads="1"/>
            </p:cNvSpPr>
            <p:nvPr/>
          </p:nvSpPr>
          <p:spPr bwMode="auto">
            <a:xfrm>
              <a:off x="1923" y="1702"/>
              <a:ext cx="86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Oval 227"/>
            <p:cNvSpPr>
              <a:spLocks noChangeArrowheads="1"/>
            </p:cNvSpPr>
            <p:nvPr/>
          </p:nvSpPr>
          <p:spPr bwMode="auto">
            <a:xfrm>
              <a:off x="1707" y="1824"/>
              <a:ext cx="82" cy="78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" name="Oval 228"/>
            <p:cNvSpPr>
              <a:spLocks noChangeArrowheads="1"/>
            </p:cNvSpPr>
            <p:nvPr/>
          </p:nvSpPr>
          <p:spPr bwMode="auto">
            <a:xfrm>
              <a:off x="1891" y="1239"/>
              <a:ext cx="83" cy="83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" name="Oval 229"/>
            <p:cNvSpPr>
              <a:spLocks noChangeArrowheads="1"/>
            </p:cNvSpPr>
            <p:nvPr/>
          </p:nvSpPr>
          <p:spPr bwMode="auto">
            <a:xfrm>
              <a:off x="2131" y="1251"/>
              <a:ext cx="86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" name="Oval 230"/>
            <p:cNvSpPr>
              <a:spLocks noChangeArrowheads="1"/>
            </p:cNvSpPr>
            <p:nvPr/>
          </p:nvSpPr>
          <p:spPr bwMode="auto">
            <a:xfrm>
              <a:off x="1939" y="1428"/>
              <a:ext cx="82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" name="Oval 231"/>
            <p:cNvSpPr>
              <a:spLocks noChangeArrowheads="1"/>
            </p:cNvSpPr>
            <p:nvPr/>
          </p:nvSpPr>
          <p:spPr bwMode="auto">
            <a:xfrm>
              <a:off x="1664" y="1133"/>
              <a:ext cx="86" cy="83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" name="Oval 232"/>
            <p:cNvSpPr>
              <a:spLocks noChangeArrowheads="1"/>
            </p:cNvSpPr>
            <p:nvPr/>
          </p:nvSpPr>
          <p:spPr bwMode="auto">
            <a:xfrm>
              <a:off x="1958" y="1632"/>
              <a:ext cx="87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" name="Oval 233"/>
            <p:cNvSpPr>
              <a:spLocks noChangeArrowheads="1"/>
            </p:cNvSpPr>
            <p:nvPr/>
          </p:nvSpPr>
          <p:spPr bwMode="auto">
            <a:xfrm>
              <a:off x="2323" y="1326"/>
              <a:ext cx="83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" name="Oval 234"/>
            <p:cNvSpPr>
              <a:spLocks noChangeArrowheads="1"/>
            </p:cNvSpPr>
            <p:nvPr/>
          </p:nvSpPr>
          <p:spPr bwMode="auto">
            <a:xfrm>
              <a:off x="1625" y="1640"/>
              <a:ext cx="82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" name="Oval 235"/>
            <p:cNvSpPr>
              <a:spLocks noChangeArrowheads="1"/>
            </p:cNvSpPr>
            <p:nvPr/>
          </p:nvSpPr>
          <p:spPr bwMode="auto">
            <a:xfrm>
              <a:off x="1770" y="1294"/>
              <a:ext cx="82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" name="Oval 236"/>
            <p:cNvSpPr>
              <a:spLocks noChangeArrowheads="1"/>
            </p:cNvSpPr>
            <p:nvPr/>
          </p:nvSpPr>
          <p:spPr bwMode="auto">
            <a:xfrm>
              <a:off x="2425" y="1082"/>
              <a:ext cx="87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" name="Oval 237"/>
            <p:cNvSpPr>
              <a:spLocks noChangeArrowheads="1"/>
            </p:cNvSpPr>
            <p:nvPr/>
          </p:nvSpPr>
          <p:spPr bwMode="auto">
            <a:xfrm>
              <a:off x="1538" y="1855"/>
              <a:ext cx="83" cy="83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3" name="Oval 238"/>
            <p:cNvSpPr>
              <a:spLocks noChangeArrowheads="1"/>
            </p:cNvSpPr>
            <p:nvPr/>
          </p:nvSpPr>
          <p:spPr bwMode="auto">
            <a:xfrm>
              <a:off x="294" y="2252"/>
              <a:ext cx="83" cy="82"/>
            </a:xfrm>
            <a:prstGeom prst="ellipse">
              <a:avLst/>
            </a:prstGeom>
            <a:solidFill>
              <a:srgbClr val="FFFFFF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84" name="Group 251"/>
            <p:cNvGrpSpPr>
              <a:grpSpLocks/>
            </p:cNvGrpSpPr>
            <p:nvPr/>
          </p:nvGrpSpPr>
          <p:grpSpPr bwMode="auto">
            <a:xfrm>
              <a:off x="322" y="2366"/>
              <a:ext cx="86" cy="82"/>
              <a:chOff x="322" y="2366"/>
              <a:chExt cx="86" cy="82"/>
            </a:xfrm>
          </p:grpSpPr>
          <p:grpSp>
            <p:nvGrpSpPr>
              <p:cNvPr id="7471" name="Group 241"/>
              <p:cNvGrpSpPr>
                <a:grpSpLocks/>
              </p:cNvGrpSpPr>
              <p:nvPr/>
            </p:nvGrpSpPr>
            <p:grpSpPr bwMode="auto">
              <a:xfrm>
                <a:off x="322" y="2366"/>
                <a:ext cx="86" cy="82"/>
                <a:chOff x="322" y="2366"/>
                <a:chExt cx="86" cy="82"/>
              </a:xfrm>
            </p:grpSpPr>
            <p:sp>
              <p:nvSpPr>
                <p:cNvPr id="7481" name="Freeform 239"/>
                <p:cNvSpPr>
                  <a:spLocks/>
                </p:cNvSpPr>
                <p:nvPr/>
              </p:nvSpPr>
              <p:spPr bwMode="auto">
                <a:xfrm>
                  <a:off x="322" y="2366"/>
                  <a:ext cx="86" cy="82"/>
                </a:xfrm>
                <a:custGeom>
                  <a:avLst/>
                  <a:gdLst>
                    <a:gd name="T0" fmla="*/ 39 w 86"/>
                    <a:gd name="T1" fmla="*/ 0 h 82"/>
                    <a:gd name="T2" fmla="*/ 31 w 86"/>
                    <a:gd name="T3" fmla="*/ 0 h 82"/>
                    <a:gd name="T4" fmla="*/ 27 w 86"/>
                    <a:gd name="T5" fmla="*/ 3 h 82"/>
                    <a:gd name="T6" fmla="*/ 19 w 86"/>
                    <a:gd name="T7" fmla="*/ 7 h 82"/>
                    <a:gd name="T8" fmla="*/ 11 w 86"/>
                    <a:gd name="T9" fmla="*/ 11 h 82"/>
                    <a:gd name="T10" fmla="*/ 7 w 86"/>
                    <a:gd name="T11" fmla="*/ 15 h 82"/>
                    <a:gd name="T12" fmla="*/ 7 w 86"/>
                    <a:gd name="T13" fmla="*/ 23 h 82"/>
                    <a:gd name="T14" fmla="*/ 4 w 86"/>
                    <a:gd name="T15" fmla="*/ 31 h 82"/>
                    <a:gd name="T16" fmla="*/ 0 w 86"/>
                    <a:gd name="T17" fmla="*/ 39 h 82"/>
                    <a:gd name="T18" fmla="*/ 0 w 86"/>
                    <a:gd name="T19" fmla="*/ 43 h 82"/>
                    <a:gd name="T20" fmla="*/ 4 w 86"/>
                    <a:gd name="T21" fmla="*/ 51 h 82"/>
                    <a:gd name="T22" fmla="*/ 7 w 86"/>
                    <a:gd name="T23" fmla="*/ 58 h 82"/>
                    <a:gd name="T24" fmla="*/ 7 w 86"/>
                    <a:gd name="T25" fmla="*/ 66 h 82"/>
                    <a:gd name="T26" fmla="*/ 11 w 86"/>
                    <a:gd name="T27" fmla="*/ 70 h 82"/>
                    <a:gd name="T28" fmla="*/ 19 w 86"/>
                    <a:gd name="T29" fmla="*/ 74 h 82"/>
                    <a:gd name="T30" fmla="*/ 27 w 86"/>
                    <a:gd name="T31" fmla="*/ 78 h 82"/>
                    <a:gd name="T32" fmla="*/ 31 w 86"/>
                    <a:gd name="T33" fmla="*/ 82 h 82"/>
                    <a:gd name="T34" fmla="*/ 39 w 86"/>
                    <a:gd name="T35" fmla="*/ 82 h 82"/>
                    <a:gd name="T36" fmla="*/ 47 w 86"/>
                    <a:gd name="T37" fmla="*/ 82 h 82"/>
                    <a:gd name="T38" fmla="*/ 55 w 86"/>
                    <a:gd name="T39" fmla="*/ 82 h 82"/>
                    <a:gd name="T40" fmla="*/ 62 w 86"/>
                    <a:gd name="T41" fmla="*/ 78 h 82"/>
                    <a:gd name="T42" fmla="*/ 66 w 86"/>
                    <a:gd name="T43" fmla="*/ 74 h 82"/>
                    <a:gd name="T44" fmla="*/ 70 w 86"/>
                    <a:gd name="T45" fmla="*/ 70 h 82"/>
                    <a:gd name="T46" fmla="*/ 78 w 86"/>
                    <a:gd name="T47" fmla="*/ 66 h 82"/>
                    <a:gd name="T48" fmla="*/ 82 w 86"/>
                    <a:gd name="T49" fmla="*/ 58 h 82"/>
                    <a:gd name="T50" fmla="*/ 82 w 86"/>
                    <a:gd name="T51" fmla="*/ 51 h 82"/>
                    <a:gd name="T52" fmla="*/ 86 w 86"/>
                    <a:gd name="T53" fmla="*/ 43 h 82"/>
                    <a:gd name="T54" fmla="*/ 86 w 86"/>
                    <a:gd name="T55" fmla="*/ 39 h 82"/>
                    <a:gd name="T56" fmla="*/ 82 w 86"/>
                    <a:gd name="T57" fmla="*/ 31 h 82"/>
                    <a:gd name="T58" fmla="*/ 82 w 86"/>
                    <a:gd name="T59" fmla="*/ 23 h 82"/>
                    <a:gd name="T60" fmla="*/ 78 w 86"/>
                    <a:gd name="T61" fmla="*/ 15 h 82"/>
                    <a:gd name="T62" fmla="*/ 70 w 86"/>
                    <a:gd name="T63" fmla="*/ 11 h 82"/>
                    <a:gd name="T64" fmla="*/ 66 w 86"/>
                    <a:gd name="T65" fmla="*/ 7 h 82"/>
                    <a:gd name="T66" fmla="*/ 62 w 86"/>
                    <a:gd name="T67" fmla="*/ 3 h 82"/>
                    <a:gd name="T68" fmla="*/ 55 w 86"/>
                    <a:gd name="T69" fmla="*/ 0 h 82"/>
                    <a:gd name="T70" fmla="*/ 47 w 86"/>
                    <a:gd name="T71" fmla="*/ 0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43" y="0"/>
                      </a:move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19" y="7"/>
                      </a:lnTo>
                      <a:lnTo>
                        <a:pt x="15" y="7"/>
                      </a:lnTo>
                      <a:lnTo>
                        <a:pt x="11" y="11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7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7" y="62"/>
                      </a:lnTo>
                      <a:lnTo>
                        <a:pt x="7" y="66"/>
                      </a:lnTo>
                      <a:lnTo>
                        <a:pt x="11" y="66"/>
                      </a:lnTo>
                      <a:lnTo>
                        <a:pt x="11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2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74" y="66"/>
                      </a:lnTo>
                      <a:lnTo>
                        <a:pt x="78" y="66"/>
                      </a:lnTo>
                      <a:lnTo>
                        <a:pt x="78" y="62"/>
                      </a:lnTo>
                      <a:lnTo>
                        <a:pt x="82" y="58"/>
                      </a:lnTo>
                      <a:lnTo>
                        <a:pt x="82" y="54"/>
                      </a:lnTo>
                      <a:lnTo>
                        <a:pt x="82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82" y="23"/>
                      </a:lnTo>
                      <a:lnTo>
                        <a:pt x="78" y="19"/>
                      </a:lnTo>
                      <a:lnTo>
                        <a:pt x="78" y="15"/>
                      </a:lnTo>
                      <a:lnTo>
                        <a:pt x="74" y="15"/>
                      </a:lnTo>
                      <a:lnTo>
                        <a:pt x="70" y="11"/>
                      </a:lnTo>
                      <a:lnTo>
                        <a:pt x="70" y="7"/>
                      </a:lnTo>
                      <a:lnTo>
                        <a:pt x="66" y="7"/>
                      </a:lnTo>
                      <a:lnTo>
                        <a:pt x="62" y="3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" name="Freeform 240"/>
                <p:cNvSpPr>
                  <a:spLocks/>
                </p:cNvSpPr>
                <p:nvPr/>
              </p:nvSpPr>
              <p:spPr bwMode="auto">
                <a:xfrm>
                  <a:off x="322" y="2366"/>
                  <a:ext cx="86" cy="82"/>
                </a:xfrm>
                <a:custGeom>
                  <a:avLst/>
                  <a:gdLst>
                    <a:gd name="T0" fmla="*/ 39 w 86"/>
                    <a:gd name="T1" fmla="*/ 0 h 82"/>
                    <a:gd name="T2" fmla="*/ 31 w 86"/>
                    <a:gd name="T3" fmla="*/ 0 h 82"/>
                    <a:gd name="T4" fmla="*/ 27 w 86"/>
                    <a:gd name="T5" fmla="*/ 3 h 82"/>
                    <a:gd name="T6" fmla="*/ 19 w 86"/>
                    <a:gd name="T7" fmla="*/ 7 h 82"/>
                    <a:gd name="T8" fmla="*/ 11 w 86"/>
                    <a:gd name="T9" fmla="*/ 11 h 82"/>
                    <a:gd name="T10" fmla="*/ 7 w 86"/>
                    <a:gd name="T11" fmla="*/ 15 h 82"/>
                    <a:gd name="T12" fmla="*/ 7 w 86"/>
                    <a:gd name="T13" fmla="*/ 23 h 82"/>
                    <a:gd name="T14" fmla="*/ 4 w 86"/>
                    <a:gd name="T15" fmla="*/ 31 h 82"/>
                    <a:gd name="T16" fmla="*/ 0 w 86"/>
                    <a:gd name="T17" fmla="*/ 39 h 82"/>
                    <a:gd name="T18" fmla="*/ 0 w 86"/>
                    <a:gd name="T19" fmla="*/ 43 h 82"/>
                    <a:gd name="T20" fmla="*/ 4 w 86"/>
                    <a:gd name="T21" fmla="*/ 51 h 82"/>
                    <a:gd name="T22" fmla="*/ 7 w 86"/>
                    <a:gd name="T23" fmla="*/ 58 h 82"/>
                    <a:gd name="T24" fmla="*/ 7 w 86"/>
                    <a:gd name="T25" fmla="*/ 66 h 82"/>
                    <a:gd name="T26" fmla="*/ 11 w 86"/>
                    <a:gd name="T27" fmla="*/ 70 h 82"/>
                    <a:gd name="T28" fmla="*/ 19 w 86"/>
                    <a:gd name="T29" fmla="*/ 74 h 82"/>
                    <a:gd name="T30" fmla="*/ 27 w 86"/>
                    <a:gd name="T31" fmla="*/ 78 h 82"/>
                    <a:gd name="T32" fmla="*/ 31 w 86"/>
                    <a:gd name="T33" fmla="*/ 82 h 82"/>
                    <a:gd name="T34" fmla="*/ 39 w 86"/>
                    <a:gd name="T35" fmla="*/ 82 h 82"/>
                    <a:gd name="T36" fmla="*/ 47 w 86"/>
                    <a:gd name="T37" fmla="*/ 82 h 82"/>
                    <a:gd name="T38" fmla="*/ 55 w 86"/>
                    <a:gd name="T39" fmla="*/ 82 h 82"/>
                    <a:gd name="T40" fmla="*/ 62 w 86"/>
                    <a:gd name="T41" fmla="*/ 78 h 82"/>
                    <a:gd name="T42" fmla="*/ 66 w 86"/>
                    <a:gd name="T43" fmla="*/ 74 h 82"/>
                    <a:gd name="T44" fmla="*/ 70 w 86"/>
                    <a:gd name="T45" fmla="*/ 70 h 82"/>
                    <a:gd name="T46" fmla="*/ 78 w 86"/>
                    <a:gd name="T47" fmla="*/ 66 h 82"/>
                    <a:gd name="T48" fmla="*/ 82 w 86"/>
                    <a:gd name="T49" fmla="*/ 58 h 82"/>
                    <a:gd name="T50" fmla="*/ 82 w 86"/>
                    <a:gd name="T51" fmla="*/ 51 h 82"/>
                    <a:gd name="T52" fmla="*/ 86 w 86"/>
                    <a:gd name="T53" fmla="*/ 43 h 82"/>
                    <a:gd name="T54" fmla="*/ 86 w 86"/>
                    <a:gd name="T55" fmla="*/ 39 h 82"/>
                    <a:gd name="T56" fmla="*/ 82 w 86"/>
                    <a:gd name="T57" fmla="*/ 31 h 82"/>
                    <a:gd name="T58" fmla="*/ 82 w 86"/>
                    <a:gd name="T59" fmla="*/ 23 h 82"/>
                    <a:gd name="T60" fmla="*/ 78 w 86"/>
                    <a:gd name="T61" fmla="*/ 15 h 82"/>
                    <a:gd name="T62" fmla="*/ 70 w 86"/>
                    <a:gd name="T63" fmla="*/ 11 h 82"/>
                    <a:gd name="T64" fmla="*/ 66 w 86"/>
                    <a:gd name="T65" fmla="*/ 7 h 82"/>
                    <a:gd name="T66" fmla="*/ 62 w 86"/>
                    <a:gd name="T67" fmla="*/ 3 h 82"/>
                    <a:gd name="T68" fmla="*/ 55 w 86"/>
                    <a:gd name="T69" fmla="*/ 0 h 82"/>
                    <a:gd name="T70" fmla="*/ 47 w 86"/>
                    <a:gd name="T71" fmla="*/ 0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43" y="0"/>
                      </a:move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19" y="7"/>
                      </a:lnTo>
                      <a:lnTo>
                        <a:pt x="15" y="7"/>
                      </a:lnTo>
                      <a:lnTo>
                        <a:pt x="11" y="11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7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4"/>
                      </a:lnTo>
                      <a:lnTo>
                        <a:pt x="7" y="58"/>
                      </a:lnTo>
                      <a:lnTo>
                        <a:pt x="7" y="62"/>
                      </a:lnTo>
                      <a:lnTo>
                        <a:pt x="7" y="66"/>
                      </a:lnTo>
                      <a:lnTo>
                        <a:pt x="11" y="66"/>
                      </a:lnTo>
                      <a:lnTo>
                        <a:pt x="11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2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74" y="66"/>
                      </a:lnTo>
                      <a:lnTo>
                        <a:pt x="78" y="66"/>
                      </a:lnTo>
                      <a:lnTo>
                        <a:pt x="78" y="62"/>
                      </a:lnTo>
                      <a:lnTo>
                        <a:pt x="82" y="58"/>
                      </a:lnTo>
                      <a:lnTo>
                        <a:pt x="82" y="54"/>
                      </a:lnTo>
                      <a:lnTo>
                        <a:pt x="82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82" y="23"/>
                      </a:lnTo>
                      <a:lnTo>
                        <a:pt x="78" y="19"/>
                      </a:lnTo>
                      <a:lnTo>
                        <a:pt x="78" y="15"/>
                      </a:lnTo>
                      <a:lnTo>
                        <a:pt x="74" y="15"/>
                      </a:lnTo>
                      <a:lnTo>
                        <a:pt x="70" y="11"/>
                      </a:lnTo>
                      <a:lnTo>
                        <a:pt x="70" y="7"/>
                      </a:lnTo>
                      <a:lnTo>
                        <a:pt x="66" y="7"/>
                      </a:lnTo>
                      <a:lnTo>
                        <a:pt x="62" y="3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2" name="Group 244"/>
              <p:cNvGrpSpPr>
                <a:grpSpLocks/>
              </p:cNvGrpSpPr>
              <p:nvPr/>
            </p:nvGrpSpPr>
            <p:grpSpPr bwMode="auto">
              <a:xfrm>
                <a:off x="365" y="2366"/>
                <a:ext cx="43" cy="82"/>
                <a:chOff x="365" y="2366"/>
                <a:chExt cx="43" cy="82"/>
              </a:xfrm>
            </p:grpSpPr>
            <p:sp>
              <p:nvSpPr>
                <p:cNvPr id="7479" name="Freeform 242"/>
                <p:cNvSpPr>
                  <a:spLocks/>
                </p:cNvSpPr>
                <p:nvPr/>
              </p:nvSpPr>
              <p:spPr bwMode="auto">
                <a:xfrm>
                  <a:off x="365" y="2366"/>
                  <a:ext cx="43" cy="82"/>
                </a:xfrm>
                <a:custGeom>
                  <a:avLst/>
                  <a:gdLst>
                    <a:gd name="T0" fmla="*/ 0 w 43"/>
                    <a:gd name="T1" fmla="*/ 82 h 82"/>
                    <a:gd name="T2" fmla="*/ 0 w 43"/>
                    <a:gd name="T3" fmla="*/ 0 h 82"/>
                    <a:gd name="T4" fmla="*/ 8 w 43"/>
                    <a:gd name="T5" fmla="*/ 0 h 82"/>
                    <a:gd name="T6" fmla="*/ 12 w 43"/>
                    <a:gd name="T7" fmla="*/ 0 h 82"/>
                    <a:gd name="T8" fmla="*/ 16 w 43"/>
                    <a:gd name="T9" fmla="*/ 3 h 82"/>
                    <a:gd name="T10" fmla="*/ 19 w 43"/>
                    <a:gd name="T11" fmla="*/ 3 h 82"/>
                    <a:gd name="T12" fmla="*/ 23 w 43"/>
                    <a:gd name="T13" fmla="*/ 7 h 82"/>
                    <a:gd name="T14" fmla="*/ 27 w 43"/>
                    <a:gd name="T15" fmla="*/ 11 h 82"/>
                    <a:gd name="T16" fmla="*/ 31 w 43"/>
                    <a:gd name="T17" fmla="*/ 15 h 82"/>
                    <a:gd name="T18" fmla="*/ 35 w 43"/>
                    <a:gd name="T19" fmla="*/ 19 h 82"/>
                    <a:gd name="T20" fmla="*/ 39 w 43"/>
                    <a:gd name="T21" fmla="*/ 31 h 82"/>
                    <a:gd name="T22" fmla="*/ 43 w 43"/>
                    <a:gd name="T23" fmla="*/ 35 h 82"/>
                    <a:gd name="T24" fmla="*/ 43 w 43"/>
                    <a:gd name="T25" fmla="*/ 39 h 82"/>
                    <a:gd name="T26" fmla="*/ 43 w 43"/>
                    <a:gd name="T27" fmla="*/ 47 h 82"/>
                    <a:gd name="T28" fmla="*/ 39 w 43"/>
                    <a:gd name="T29" fmla="*/ 54 h 82"/>
                    <a:gd name="T30" fmla="*/ 39 w 43"/>
                    <a:gd name="T31" fmla="*/ 58 h 82"/>
                    <a:gd name="T32" fmla="*/ 35 w 43"/>
                    <a:gd name="T33" fmla="*/ 62 h 82"/>
                    <a:gd name="T34" fmla="*/ 31 w 43"/>
                    <a:gd name="T35" fmla="*/ 70 h 82"/>
                    <a:gd name="T36" fmla="*/ 23 w 43"/>
                    <a:gd name="T37" fmla="*/ 74 h 82"/>
                    <a:gd name="T38" fmla="*/ 19 w 43"/>
                    <a:gd name="T39" fmla="*/ 78 h 82"/>
                    <a:gd name="T40" fmla="*/ 16 w 43"/>
                    <a:gd name="T41" fmla="*/ 78 h 82"/>
                    <a:gd name="T42" fmla="*/ 8 w 43"/>
                    <a:gd name="T43" fmla="*/ 82 h 82"/>
                    <a:gd name="T44" fmla="*/ 4 w 43"/>
                    <a:gd name="T45" fmla="*/ 82 h 82"/>
                    <a:gd name="T46" fmla="*/ 0 w 43"/>
                    <a:gd name="T47" fmla="*/ 82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82"/>
                    <a:gd name="T74" fmla="*/ 43 w 43"/>
                    <a:gd name="T75" fmla="*/ 82 h 8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23" y="7"/>
                      </a:lnTo>
                      <a:lnTo>
                        <a:pt x="27" y="11"/>
                      </a:lnTo>
                      <a:lnTo>
                        <a:pt x="31" y="15"/>
                      </a:lnTo>
                      <a:lnTo>
                        <a:pt x="35" y="19"/>
                      </a:lnTo>
                      <a:lnTo>
                        <a:pt x="39" y="31"/>
                      </a:lnTo>
                      <a:lnTo>
                        <a:pt x="43" y="35"/>
                      </a:lnTo>
                      <a:lnTo>
                        <a:pt x="43" y="39"/>
                      </a:lnTo>
                      <a:lnTo>
                        <a:pt x="43" y="47"/>
                      </a:lnTo>
                      <a:lnTo>
                        <a:pt x="39" y="54"/>
                      </a:lnTo>
                      <a:lnTo>
                        <a:pt x="39" y="58"/>
                      </a:lnTo>
                      <a:lnTo>
                        <a:pt x="35" y="62"/>
                      </a:lnTo>
                      <a:lnTo>
                        <a:pt x="31" y="70"/>
                      </a:lnTo>
                      <a:lnTo>
                        <a:pt x="23" y="74"/>
                      </a:lnTo>
                      <a:lnTo>
                        <a:pt x="19" y="78"/>
                      </a:lnTo>
                      <a:lnTo>
                        <a:pt x="16" y="78"/>
                      </a:lnTo>
                      <a:lnTo>
                        <a:pt x="8" y="82"/>
                      </a:lnTo>
                      <a:lnTo>
                        <a:pt x="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0" name="Freeform 243"/>
                <p:cNvSpPr>
                  <a:spLocks/>
                </p:cNvSpPr>
                <p:nvPr/>
              </p:nvSpPr>
              <p:spPr bwMode="auto">
                <a:xfrm>
                  <a:off x="365" y="2366"/>
                  <a:ext cx="43" cy="82"/>
                </a:xfrm>
                <a:custGeom>
                  <a:avLst/>
                  <a:gdLst>
                    <a:gd name="T0" fmla="*/ 0 w 43"/>
                    <a:gd name="T1" fmla="*/ 82 h 82"/>
                    <a:gd name="T2" fmla="*/ 0 w 43"/>
                    <a:gd name="T3" fmla="*/ 0 h 82"/>
                    <a:gd name="T4" fmla="*/ 8 w 43"/>
                    <a:gd name="T5" fmla="*/ 0 h 82"/>
                    <a:gd name="T6" fmla="*/ 12 w 43"/>
                    <a:gd name="T7" fmla="*/ 0 h 82"/>
                    <a:gd name="T8" fmla="*/ 16 w 43"/>
                    <a:gd name="T9" fmla="*/ 3 h 82"/>
                    <a:gd name="T10" fmla="*/ 19 w 43"/>
                    <a:gd name="T11" fmla="*/ 3 h 82"/>
                    <a:gd name="T12" fmla="*/ 23 w 43"/>
                    <a:gd name="T13" fmla="*/ 7 h 82"/>
                    <a:gd name="T14" fmla="*/ 27 w 43"/>
                    <a:gd name="T15" fmla="*/ 11 h 82"/>
                    <a:gd name="T16" fmla="*/ 31 w 43"/>
                    <a:gd name="T17" fmla="*/ 15 h 82"/>
                    <a:gd name="T18" fmla="*/ 35 w 43"/>
                    <a:gd name="T19" fmla="*/ 19 h 82"/>
                    <a:gd name="T20" fmla="*/ 39 w 43"/>
                    <a:gd name="T21" fmla="*/ 31 h 82"/>
                    <a:gd name="T22" fmla="*/ 43 w 43"/>
                    <a:gd name="T23" fmla="*/ 35 h 82"/>
                    <a:gd name="T24" fmla="*/ 43 w 43"/>
                    <a:gd name="T25" fmla="*/ 39 h 82"/>
                    <a:gd name="T26" fmla="*/ 43 w 43"/>
                    <a:gd name="T27" fmla="*/ 47 h 82"/>
                    <a:gd name="T28" fmla="*/ 39 w 43"/>
                    <a:gd name="T29" fmla="*/ 54 h 82"/>
                    <a:gd name="T30" fmla="*/ 39 w 43"/>
                    <a:gd name="T31" fmla="*/ 58 h 82"/>
                    <a:gd name="T32" fmla="*/ 35 w 43"/>
                    <a:gd name="T33" fmla="*/ 62 h 82"/>
                    <a:gd name="T34" fmla="*/ 31 w 43"/>
                    <a:gd name="T35" fmla="*/ 70 h 82"/>
                    <a:gd name="T36" fmla="*/ 23 w 43"/>
                    <a:gd name="T37" fmla="*/ 74 h 82"/>
                    <a:gd name="T38" fmla="*/ 19 w 43"/>
                    <a:gd name="T39" fmla="*/ 78 h 82"/>
                    <a:gd name="T40" fmla="*/ 16 w 43"/>
                    <a:gd name="T41" fmla="*/ 78 h 82"/>
                    <a:gd name="T42" fmla="*/ 8 w 43"/>
                    <a:gd name="T43" fmla="*/ 82 h 82"/>
                    <a:gd name="T44" fmla="*/ 4 w 43"/>
                    <a:gd name="T45" fmla="*/ 82 h 82"/>
                    <a:gd name="T46" fmla="*/ 0 w 43"/>
                    <a:gd name="T47" fmla="*/ 82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82"/>
                    <a:gd name="T74" fmla="*/ 43 w 43"/>
                    <a:gd name="T75" fmla="*/ 82 h 8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23" y="7"/>
                      </a:lnTo>
                      <a:lnTo>
                        <a:pt x="27" y="11"/>
                      </a:lnTo>
                      <a:lnTo>
                        <a:pt x="31" y="15"/>
                      </a:lnTo>
                      <a:lnTo>
                        <a:pt x="35" y="19"/>
                      </a:lnTo>
                      <a:lnTo>
                        <a:pt x="39" y="31"/>
                      </a:lnTo>
                      <a:lnTo>
                        <a:pt x="43" y="35"/>
                      </a:lnTo>
                      <a:lnTo>
                        <a:pt x="43" y="39"/>
                      </a:lnTo>
                      <a:lnTo>
                        <a:pt x="43" y="47"/>
                      </a:lnTo>
                      <a:lnTo>
                        <a:pt x="39" y="54"/>
                      </a:lnTo>
                      <a:lnTo>
                        <a:pt x="39" y="58"/>
                      </a:lnTo>
                      <a:lnTo>
                        <a:pt x="35" y="62"/>
                      </a:lnTo>
                      <a:lnTo>
                        <a:pt x="31" y="70"/>
                      </a:lnTo>
                      <a:lnTo>
                        <a:pt x="23" y="74"/>
                      </a:lnTo>
                      <a:lnTo>
                        <a:pt x="19" y="78"/>
                      </a:lnTo>
                      <a:lnTo>
                        <a:pt x="16" y="78"/>
                      </a:lnTo>
                      <a:lnTo>
                        <a:pt x="8" y="82"/>
                      </a:lnTo>
                      <a:lnTo>
                        <a:pt x="4" y="82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3" name="Group 247"/>
              <p:cNvGrpSpPr>
                <a:grpSpLocks/>
              </p:cNvGrpSpPr>
              <p:nvPr/>
            </p:nvGrpSpPr>
            <p:grpSpPr bwMode="auto">
              <a:xfrm>
                <a:off x="322" y="2366"/>
                <a:ext cx="86" cy="82"/>
                <a:chOff x="322" y="2366"/>
                <a:chExt cx="86" cy="82"/>
              </a:xfrm>
            </p:grpSpPr>
            <p:sp>
              <p:nvSpPr>
                <p:cNvPr id="7477" name="Freeform 245"/>
                <p:cNvSpPr>
                  <a:spLocks/>
                </p:cNvSpPr>
                <p:nvPr/>
              </p:nvSpPr>
              <p:spPr bwMode="auto">
                <a:xfrm>
                  <a:off x="322" y="2366"/>
                  <a:ext cx="86" cy="82"/>
                </a:xfrm>
                <a:custGeom>
                  <a:avLst/>
                  <a:gdLst>
                    <a:gd name="T0" fmla="*/ 86 w 86"/>
                    <a:gd name="T1" fmla="*/ 39 h 82"/>
                    <a:gd name="T2" fmla="*/ 82 w 86"/>
                    <a:gd name="T3" fmla="*/ 31 h 82"/>
                    <a:gd name="T4" fmla="*/ 82 w 86"/>
                    <a:gd name="T5" fmla="*/ 23 h 82"/>
                    <a:gd name="T6" fmla="*/ 78 w 86"/>
                    <a:gd name="T7" fmla="*/ 15 h 82"/>
                    <a:gd name="T8" fmla="*/ 74 w 86"/>
                    <a:gd name="T9" fmla="*/ 11 h 82"/>
                    <a:gd name="T10" fmla="*/ 66 w 86"/>
                    <a:gd name="T11" fmla="*/ 7 h 82"/>
                    <a:gd name="T12" fmla="*/ 62 w 86"/>
                    <a:gd name="T13" fmla="*/ 3 h 82"/>
                    <a:gd name="T14" fmla="*/ 55 w 86"/>
                    <a:gd name="T15" fmla="*/ 0 h 82"/>
                    <a:gd name="T16" fmla="*/ 47 w 86"/>
                    <a:gd name="T17" fmla="*/ 0 h 82"/>
                    <a:gd name="T18" fmla="*/ 39 w 86"/>
                    <a:gd name="T19" fmla="*/ 0 h 82"/>
                    <a:gd name="T20" fmla="*/ 31 w 86"/>
                    <a:gd name="T21" fmla="*/ 0 h 82"/>
                    <a:gd name="T22" fmla="*/ 27 w 86"/>
                    <a:gd name="T23" fmla="*/ 3 h 82"/>
                    <a:gd name="T24" fmla="*/ 19 w 86"/>
                    <a:gd name="T25" fmla="*/ 7 h 82"/>
                    <a:gd name="T26" fmla="*/ 11 w 86"/>
                    <a:gd name="T27" fmla="*/ 11 h 82"/>
                    <a:gd name="T28" fmla="*/ 7 w 86"/>
                    <a:gd name="T29" fmla="*/ 15 h 82"/>
                    <a:gd name="T30" fmla="*/ 4 w 86"/>
                    <a:gd name="T31" fmla="*/ 23 h 82"/>
                    <a:gd name="T32" fmla="*/ 4 w 86"/>
                    <a:gd name="T33" fmla="*/ 31 h 82"/>
                    <a:gd name="T34" fmla="*/ 0 w 86"/>
                    <a:gd name="T35" fmla="*/ 39 h 82"/>
                    <a:gd name="T36" fmla="*/ 0 w 86"/>
                    <a:gd name="T37" fmla="*/ 43 h 82"/>
                    <a:gd name="T38" fmla="*/ 4 w 86"/>
                    <a:gd name="T39" fmla="*/ 51 h 82"/>
                    <a:gd name="T40" fmla="*/ 4 w 86"/>
                    <a:gd name="T41" fmla="*/ 58 h 82"/>
                    <a:gd name="T42" fmla="*/ 7 w 86"/>
                    <a:gd name="T43" fmla="*/ 62 h 82"/>
                    <a:gd name="T44" fmla="*/ 11 w 86"/>
                    <a:gd name="T45" fmla="*/ 70 h 82"/>
                    <a:gd name="T46" fmla="*/ 19 w 86"/>
                    <a:gd name="T47" fmla="*/ 74 h 82"/>
                    <a:gd name="T48" fmla="*/ 27 w 86"/>
                    <a:gd name="T49" fmla="*/ 78 h 82"/>
                    <a:gd name="T50" fmla="*/ 31 w 86"/>
                    <a:gd name="T51" fmla="*/ 82 h 82"/>
                    <a:gd name="T52" fmla="*/ 39 w 86"/>
                    <a:gd name="T53" fmla="*/ 82 h 82"/>
                    <a:gd name="T54" fmla="*/ 47 w 86"/>
                    <a:gd name="T55" fmla="*/ 82 h 82"/>
                    <a:gd name="T56" fmla="*/ 55 w 86"/>
                    <a:gd name="T57" fmla="*/ 82 h 82"/>
                    <a:gd name="T58" fmla="*/ 62 w 86"/>
                    <a:gd name="T59" fmla="*/ 78 h 82"/>
                    <a:gd name="T60" fmla="*/ 66 w 86"/>
                    <a:gd name="T61" fmla="*/ 74 h 82"/>
                    <a:gd name="T62" fmla="*/ 74 w 86"/>
                    <a:gd name="T63" fmla="*/ 70 h 82"/>
                    <a:gd name="T64" fmla="*/ 78 w 86"/>
                    <a:gd name="T65" fmla="*/ 62 h 82"/>
                    <a:gd name="T66" fmla="*/ 82 w 86"/>
                    <a:gd name="T67" fmla="*/ 58 h 82"/>
                    <a:gd name="T68" fmla="*/ 82 w 86"/>
                    <a:gd name="T69" fmla="*/ 51 h 82"/>
                    <a:gd name="T70" fmla="*/ 86 w 86"/>
                    <a:gd name="T71" fmla="*/ 43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86" y="39"/>
                      </a:move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82" y="23"/>
                      </a:lnTo>
                      <a:lnTo>
                        <a:pt x="78" y="19"/>
                      </a:lnTo>
                      <a:lnTo>
                        <a:pt x="78" y="15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0" y="7"/>
                      </a:lnTo>
                      <a:lnTo>
                        <a:pt x="66" y="7"/>
                      </a:lnTo>
                      <a:lnTo>
                        <a:pt x="62" y="3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19" y="7"/>
                      </a:lnTo>
                      <a:lnTo>
                        <a:pt x="15" y="7"/>
                      </a:lnTo>
                      <a:lnTo>
                        <a:pt x="11" y="11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4"/>
                      </a:lnTo>
                      <a:lnTo>
                        <a:pt x="4" y="58"/>
                      </a:lnTo>
                      <a:lnTo>
                        <a:pt x="7" y="62"/>
                      </a:lnTo>
                      <a:lnTo>
                        <a:pt x="11" y="66"/>
                      </a:lnTo>
                      <a:lnTo>
                        <a:pt x="11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78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2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4" y="70"/>
                      </a:lnTo>
                      <a:lnTo>
                        <a:pt x="74" y="66"/>
                      </a:lnTo>
                      <a:lnTo>
                        <a:pt x="78" y="62"/>
                      </a:lnTo>
                      <a:lnTo>
                        <a:pt x="82" y="58"/>
                      </a:lnTo>
                      <a:lnTo>
                        <a:pt x="82" y="54"/>
                      </a:lnTo>
                      <a:lnTo>
                        <a:pt x="82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8" name="Freeform 246"/>
                <p:cNvSpPr>
                  <a:spLocks/>
                </p:cNvSpPr>
                <p:nvPr/>
              </p:nvSpPr>
              <p:spPr bwMode="auto">
                <a:xfrm>
                  <a:off x="322" y="2366"/>
                  <a:ext cx="86" cy="82"/>
                </a:xfrm>
                <a:custGeom>
                  <a:avLst/>
                  <a:gdLst>
                    <a:gd name="T0" fmla="*/ 86 w 86"/>
                    <a:gd name="T1" fmla="*/ 39 h 82"/>
                    <a:gd name="T2" fmla="*/ 82 w 86"/>
                    <a:gd name="T3" fmla="*/ 31 h 82"/>
                    <a:gd name="T4" fmla="*/ 82 w 86"/>
                    <a:gd name="T5" fmla="*/ 23 h 82"/>
                    <a:gd name="T6" fmla="*/ 78 w 86"/>
                    <a:gd name="T7" fmla="*/ 15 h 82"/>
                    <a:gd name="T8" fmla="*/ 74 w 86"/>
                    <a:gd name="T9" fmla="*/ 11 h 82"/>
                    <a:gd name="T10" fmla="*/ 66 w 86"/>
                    <a:gd name="T11" fmla="*/ 7 h 82"/>
                    <a:gd name="T12" fmla="*/ 62 w 86"/>
                    <a:gd name="T13" fmla="*/ 3 h 82"/>
                    <a:gd name="T14" fmla="*/ 55 w 86"/>
                    <a:gd name="T15" fmla="*/ 0 h 82"/>
                    <a:gd name="T16" fmla="*/ 47 w 86"/>
                    <a:gd name="T17" fmla="*/ 0 h 82"/>
                    <a:gd name="T18" fmla="*/ 39 w 86"/>
                    <a:gd name="T19" fmla="*/ 0 h 82"/>
                    <a:gd name="T20" fmla="*/ 31 w 86"/>
                    <a:gd name="T21" fmla="*/ 0 h 82"/>
                    <a:gd name="T22" fmla="*/ 27 w 86"/>
                    <a:gd name="T23" fmla="*/ 3 h 82"/>
                    <a:gd name="T24" fmla="*/ 19 w 86"/>
                    <a:gd name="T25" fmla="*/ 7 h 82"/>
                    <a:gd name="T26" fmla="*/ 11 w 86"/>
                    <a:gd name="T27" fmla="*/ 11 h 82"/>
                    <a:gd name="T28" fmla="*/ 7 w 86"/>
                    <a:gd name="T29" fmla="*/ 15 h 82"/>
                    <a:gd name="T30" fmla="*/ 4 w 86"/>
                    <a:gd name="T31" fmla="*/ 23 h 82"/>
                    <a:gd name="T32" fmla="*/ 4 w 86"/>
                    <a:gd name="T33" fmla="*/ 31 h 82"/>
                    <a:gd name="T34" fmla="*/ 0 w 86"/>
                    <a:gd name="T35" fmla="*/ 39 h 82"/>
                    <a:gd name="T36" fmla="*/ 0 w 86"/>
                    <a:gd name="T37" fmla="*/ 43 h 82"/>
                    <a:gd name="T38" fmla="*/ 4 w 86"/>
                    <a:gd name="T39" fmla="*/ 51 h 82"/>
                    <a:gd name="T40" fmla="*/ 4 w 86"/>
                    <a:gd name="T41" fmla="*/ 58 h 82"/>
                    <a:gd name="T42" fmla="*/ 7 w 86"/>
                    <a:gd name="T43" fmla="*/ 62 h 82"/>
                    <a:gd name="T44" fmla="*/ 11 w 86"/>
                    <a:gd name="T45" fmla="*/ 70 h 82"/>
                    <a:gd name="T46" fmla="*/ 19 w 86"/>
                    <a:gd name="T47" fmla="*/ 74 h 82"/>
                    <a:gd name="T48" fmla="*/ 27 w 86"/>
                    <a:gd name="T49" fmla="*/ 78 h 82"/>
                    <a:gd name="T50" fmla="*/ 31 w 86"/>
                    <a:gd name="T51" fmla="*/ 82 h 82"/>
                    <a:gd name="T52" fmla="*/ 39 w 86"/>
                    <a:gd name="T53" fmla="*/ 82 h 82"/>
                    <a:gd name="T54" fmla="*/ 47 w 86"/>
                    <a:gd name="T55" fmla="*/ 82 h 82"/>
                    <a:gd name="T56" fmla="*/ 55 w 86"/>
                    <a:gd name="T57" fmla="*/ 82 h 82"/>
                    <a:gd name="T58" fmla="*/ 62 w 86"/>
                    <a:gd name="T59" fmla="*/ 78 h 82"/>
                    <a:gd name="T60" fmla="*/ 66 w 86"/>
                    <a:gd name="T61" fmla="*/ 74 h 82"/>
                    <a:gd name="T62" fmla="*/ 74 w 86"/>
                    <a:gd name="T63" fmla="*/ 70 h 82"/>
                    <a:gd name="T64" fmla="*/ 78 w 86"/>
                    <a:gd name="T65" fmla="*/ 62 h 82"/>
                    <a:gd name="T66" fmla="*/ 82 w 86"/>
                    <a:gd name="T67" fmla="*/ 58 h 82"/>
                    <a:gd name="T68" fmla="*/ 82 w 86"/>
                    <a:gd name="T69" fmla="*/ 51 h 82"/>
                    <a:gd name="T70" fmla="*/ 86 w 86"/>
                    <a:gd name="T71" fmla="*/ 43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86" y="39"/>
                      </a:move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82" y="23"/>
                      </a:lnTo>
                      <a:lnTo>
                        <a:pt x="78" y="19"/>
                      </a:lnTo>
                      <a:lnTo>
                        <a:pt x="78" y="15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0" y="7"/>
                      </a:lnTo>
                      <a:lnTo>
                        <a:pt x="66" y="7"/>
                      </a:lnTo>
                      <a:lnTo>
                        <a:pt x="62" y="3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19" y="7"/>
                      </a:lnTo>
                      <a:lnTo>
                        <a:pt x="15" y="7"/>
                      </a:lnTo>
                      <a:lnTo>
                        <a:pt x="11" y="11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4"/>
                      </a:lnTo>
                      <a:lnTo>
                        <a:pt x="4" y="58"/>
                      </a:lnTo>
                      <a:lnTo>
                        <a:pt x="7" y="62"/>
                      </a:lnTo>
                      <a:lnTo>
                        <a:pt x="11" y="66"/>
                      </a:lnTo>
                      <a:lnTo>
                        <a:pt x="11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78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2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4" y="70"/>
                      </a:lnTo>
                      <a:lnTo>
                        <a:pt x="74" y="66"/>
                      </a:lnTo>
                      <a:lnTo>
                        <a:pt x="78" y="62"/>
                      </a:lnTo>
                      <a:lnTo>
                        <a:pt x="82" y="58"/>
                      </a:lnTo>
                      <a:lnTo>
                        <a:pt x="82" y="54"/>
                      </a:lnTo>
                      <a:lnTo>
                        <a:pt x="82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4" name="Group 250"/>
              <p:cNvGrpSpPr>
                <a:grpSpLocks/>
              </p:cNvGrpSpPr>
              <p:nvPr/>
            </p:nvGrpSpPr>
            <p:grpSpPr bwMode="auto">
              <a:xfrm>
                <a:off x="322" y="2405"/>
                <a:ext cx="86" cy="43"/>
                <a:chOff x="322" y="2405"/>
                <a:chExt cx="86" cy="43"/>
              </a:xfrm>
            </p:grpSpPr>
            <p:sp>
              <p:nvSpPr>
                <p:cNvPr id="7475" name="Freeform 248"/>
                <p:cNvSpPr>
                  <a:spLocks/>
                </p:cNvSpPr>
                <p:nvPr/>
              </p:nvSpPr>
              <p:spPr bwMode="auto">
                <a:xfrm>
                  <a:off x="322" y="2405"/>
                  <a:ext cx="86" cy="43"/>
                </a:xfrm>
                <a:custGeom>
                  <a:avLst/>
                  <a:gdLst>
                    <a:gd name="T0" fmla="*/ 0 w 86"/>
                    <a:gd name="T1" fmla="*/ 0 h 43"/>
                    <a:gd name="T2" fmla="*/ 86 w 86"/>
                    <a:gd name="T3" fmla="*/ 0 h 43"/>
                    <a:gd name="T4" fmla="*/ 86 w 86"/>
                    <a:gd name="T5" fmla="*/ 8 h 43"/>
                    <a:gd name="T6" fmla="*/ 82 w 86"/>
                    <a:gd name="T7" fmla="*/ 12 h 43"/>
                    <a:gd name="T8" fmla="*/ 82 w 86"/>
                    <a:gd name="T9" fmla="*/ 15 h 43"/>
                    <a:gd name="T10" fmla="*/ 78 w 86"/>
                    <a:gd name="T11" fmla="*/ 23 h 43"/>
                    <a:gd name="T12" fmla="*/ 78 w 86"/>
                    <a:gd name="T13" fmla="*/ 23 h 43"/>
                    <a:gd name="T14" fmla="*/ 74 w 86"/>
                    <a:gd name="T15" fmla="*/ 31 h 43"/>
                    <a:gd name="T16" fmla="*/ 66 w 86"/>
                    <a:gd name="T17" fmla="*/ 35 h 43"/>
                    <a:gd name="T18" fmla="*/ 62 w 86"/>
                    <a:gd name="T19" fmla="*/ 39 h 43"/>
                    <a:gd name="T20" fmla="*/ 55 w 86"/>
                    <a:gd name="T21" fmla="*/ 43 h 43"/>
                    <a:gd name="T22" fmla="*/ 47 w 86"/>
                    <a:gd name="T23" fmla="*/ 43 h 43"/>
                    <a:gd name="T24" fmla="*/ 43 w 86"/>
                    <a:gd name="T25" fmla="*/ 43 h 43"/>
                    <a:gd name="T26" fmla="*/ 35 w 86"/>
                    <a:gd name="T27" fmla="*/ 43 h 43"/>
                    <a:gd name="T28" fmla="*/ 31 w 86"/>
                    <a:gd name="T29" fmla="*/ 43 h 43"/>
                    <a:gd name="T30" fmla="*/ 27 w 86"/>
                    <a:gd name="T31" fmla="*/ 39 h 43"/>
                    <a:gd name="T32" fmla="*/ 19 w 86"/>
                    <a:gd name="T33" fmla="*/ 35 h 43"/>
                    <a:gd name="T34" fmla="*/ 15 w 86"/>
                    <a:gd name="T35" fmla="*/ 31 h 43"/>
                    <a:gd name="T36" fmla="*/ 7 w 86"/>
                    <a:gd name="T37" fmla="*/ 27 h 43"/>
                    <a:gd name="T38" fmla="*/ 7 w 86"/>
                    <a:gd name="T39" fmla="*/ 19 h 43"/>
                    <a:gd name="T40" fmla="*/ 4 w 86"/>
                    <a:gd name="T41" fmla="*/ 15 h 43"/>
                    <a:gd name="T42" fmla="*/ 4 w 86"/>
                    <a:gd name="T43" fmla="*/ 12 h 43"/>
                    <a:gd name="T44" fmla="*/ 0 w 86"/>
                    <a:gd name="T45" fmla="*/ 4 h 43"/>
                    <a:gd name="T46" fmla="*/ 0 w 86"/>
                    <a:gd name="T47" fmla="*/ 0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6"/>
                    <a:gd name="T73" fmla="*/ 0 h 43"/>
                    <a:gd name="T74" fmla="*/ 86 w 86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6" h="43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8"/>
                      </a:lnTo>
                      <a:lnTo>
                        <a:pt x="82" y="12"/>
                      </a:lnTo>
                      <a:lnTo>
                        <a:pt x="82" y="15"/>
                      </a:lnTo>
                      <a:lnTo>
                        <a:pt x="78" y="23"/>
                      </a:lnTo>
                      <a:lnTo>
                        <a:pt x="74" y="31"/>
                      </a:lnTo>
                      <a:lnTo>
                        <a:pt x="66" y="35"/>
                      </a:lnTo>
                      <a:lnTo>
                        <a:pt x="62" y="39"/>
                      </a:lnTo>
                      <a:lnTo>
                        <a:pt x="55" y="43"/>
                      </a:lnTo>
                      <a:lnTo>
                        <a:pt x="47" y="43"/>
                      </a:lnTo>
                      <a:lnTo>
                        <a:pt x="43" y="43"/>
                      </a:lnTo>
                      <a:lnTo>
                        <a:pt x="35" y="43"/>
                      </a:lnTo>
                      <a:lnTo>
                        <a:pt x="31" y="43"/>
                      </a:lnTo>
                      <a:lnTo>
                        <a:pt x="27" y="39"/>
                      </a:lnTo>
                      <a:lnTo>
                        <a:pt x="19" y="35"/>
                      </a:lnTo>
                      <a:lnTo>
                        <a:pt x="15" y="31"/>
                      </a:lnTo>
                      <a:lnTo>
                        <a:pt x="7" y="27"/>
                      </a:lnTo>
                      <a:lnTo>
                        <a:pt x="7" y="19"/>
                      </a:lnTo>
                      <a:lnTo>
                        <a:pt x="4" y="15"/>
                      </a:ln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" name="Freeform 249"/>
                <p:cNvSpPr>
                  <a:spLocks/>
                </p:cNvSpPr>
                <p:nvPr/>
              </p:nvSpPr>
              <p:spPr bwMode="auto">
                <a:xfrm>
                  <a:off x="322" y="2405"/>
                  <a:ext cx="86" cy="43"/>
                </a:xfrm>
                <a:custGeom>
                  <a:avLst/>
                  <a:gdLst>
                    <a:gd name="T0" fmla="*/ 0 w 86"/>
                    <a:gd name="T1" fmla="*/ 0 h 43"/>
                    <a:gd name="T2" fmla="*/ 86 w 86"/>
                    <a:gd name="T3" fmla="*/ 0 h 43"/>
                    <a:gd name="T4" fmla="*/ 86 w 86"/>
                    <a:gd name="T5" fmla="*/ 8 h 43"/>
                    <a:gd name="T6" fmla="*/ 82 w 86"/>
                    <a:gd name="T7" fmla="*/ 12 h 43"/>
                    <a:gd name="T8" fmla="*/ 82 w 86"/>
                    <a:gd name="T9" fmla="*/ 15 h 43"/>
                    <a:gd name="T10" fmla="*/ 78 w 86"/>
                    <a:gd name="T11" fmla="*/ 23 h 43"/>
                    <a:gd name="T12" fmla="*/ 78 w 86"/>
                    <a:gd name="T13" fmla="*/ 23 h 43"/>
                    <a:gd name="T14" fmla="*/ 74 w 86"/>
                    <a:gd name="T15" fmla="*/ 31 h 43"/>
                    <a:gd name="T16" fmla="*/ 66 w 86"/>
                    <a:gd name="T17" fmla="*/ 35 h 43"/>
                    <a:gd name="T18" fmla="*/ 62 w 86"/>
                    <a:gd name="T19" fmla="*/ 39 h 43"/>
                    <a:gd name="T20" fmla="*/ 55 w 86"/>
                    <a:gd name="T21" fmla="*/ 43 h 43"/>
                    <a:gd name="T22" fmla="*/ 47 w 86"/>
                    <a:gd name="T23" fmla="*/ 43 h 43"/>
                    <a:gd name="T24" fmla="*/ 43 w 86"/>
                    <a:gd name="T25" fmla="*/ 43 h 43"/>
                    <a:gd name="T26" fmla="*/ 35 w 86"/>
                    <a:gd name="T27" fmla="*/ 43 h 43"/>
                    <a:gd name="T28" fmla="*/ 31 w 86"/>
                    <a:gd name="T29" fmla="*/ 43 h 43"/>
                    <a:gd name="T30" fmla="*/ 27 w 86"/>
                    <a:gd name="T31" fmla="*/ 39 h 43"/>
                    <a:gd name="T32" fmla="*/ 19 w 86"/>
                    <a:gd name="T33" fmla="*/ 35 h 43"/>
                    <a:gd name="T34" fmla="*/ 15 w 86"/>
                    <a:gd name="T35" fmla="*/ 31 h 43"/>
                    <a:gd name="T36" fmla="*/ 7 w 86"/>
                    <a:gd name="T37" fmla="*/ 27 h 43"/>
                    <a:gd name="T38" fmla="*/ 7 w 86"/>
                    <a:gd name="T39" fmla="*/ 19 h 43"/>
                    <a:gd name="T40" fmla="*/ 4 w 86"/>
                    <a:gd name="T41" fmla="*/ 15 h 43"/>
                    <a:gd name="T42" fmla="*/ 4 w 86"/>
                    <a:gd name="T43" fmla="*/ 12 h 43"/>
                    <a:gd name="T44" fmla="*/ 0 w 86"/>
                    <a:gd name="T45" fmla="*/ 4 h 43"/>
                    <a:gd name="T46" fmla="*/ 0 w 86"/>
                    <a:gd name="T47" fmla="*/ 0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6"/>
                    <a:gd name="T73" fmla="*/ 0 h 43"/>
                    <a:gd name="T74" fmla="*/ 86 w 86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6" h="43">
                      <a:moveTo>
                        <a:pt x="0" y="0"/>
                      </a:moveTo>
                      <a:lnTo>
                        <a:pt x="86" y="0"/>
                      </a:lnTo>
                      <a:lnTo>
                        <a:pt x="86" y="8"/>
                      </a:lnTo>
                      <a:lnTo>
                        <a:pt x="82" y="12"/>
                      </a:lnTo>
                      <a:lnTo>
                        <a:pt x="82" y="15"/>
                      </a:lnTo>
                      <a:lnTo>
                        <a:pt x="78" y="23"/>
                      </a:lnTo>
                      <a:lnTo>
                        <a:pt x="74" y="31"/>
                      </a:lnTo>
                      <a:lnTo>
                        <a:pt x="66" y="35"/>
                      </a:lnTo>
                      <a:lnTo>
                        <a:pt x="62" y="39"/>
                      </a:lnTo>
                      <a:lnTo>
                        <a:pt x="55" y="43"/>
                      </a:lnTo>
                      <a:lnTo>
                        <a:pt x="47" y="43"/>
                      </a:lnTo>
                      <a:lnTo>
                        <a:pt x="43" y="43"/>
                      </a:lnTo>
                      <a:lnTo>
                        <a:pt x="35" y="43"/>
                      </a:lnTo>
                      <a:lnTo>
                        <a:pt x="31" y="43"/>
                      </a:lnTo>
                      <a:lnTo>
                        <a:pt x="27" y="39"/>
                      </a:lnTo>
                      <a:lnTo>
                        <a:pt x="19" y="35"/>
                      </a:lnTo>
                      <a:lnTo>
                        <a:pt x="15" y="31"/>
                      </a:lnTo>
                      <a:lnTo>
                        <a:pt x="7" y="27"/>
                      </a:lnTo>
                      <a:lnTo>
                        <a:pt x="7" y="19"/>
                      </a:lnTo>
                      <a:lnTo>
                        <a:pt x="4" y="15"/>
                      </a:ln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85" name="Group 258"/>
            <p:cNvGrpSpPr>
              <a:grpSpLocks/>
            </p:cNvGrpSpPr>
            <p:nvPr/>
          </p:nvGrpSpPr>
          <p:grpSpPr bwMode="auto">
            <a:xfrm>
              <a:off x="1020" y="2613"/>
              <a:ext cx="83" cy="82"/>
              <a:chOff x="1020" y="2613"/>
              <a:chExt cx="83" cy="82"/>
            </a:xfrm>
          </p:grpSpPr>
          <p:grpSp>
            <p:nvGrpSpPr>
              <p:cNvPr id="7465" name="Group 254"/>
              <p:cNvGrpSpPr>
                <a:grpSpLocks/>
              </p:cNvGrpSpPr>
              <p:nvPr/>
            </p:nvGrpSpPr>
            <p:grpSpPr bwMode="auto">
              <a:xfrm>
                <a:off x="1020" y="2613"/>
                <a:ext cx="83" cy="82"/>
                <a:chOff x="1020" y="2613"/>
                <a:chExt cx="83" cy="82"/>
              </a:xfrm>
            </p:grpSpPr>
            <p:sp>
              <p:nvSpPr>
                <p:cNvPr id="7469" name="Freeform 252"/>
                <p:cNvSpPr>
                  <a:spLocks/>
                </p:cNvSpPr>
                <p:nvPr/>
              </p:nvSpPr>
              <p:spPr bwMode="auto">
                <a:xfrm>
                  <a:off x="1020" y="2613"/>
                  <a:ext cx="83" cy="82"/>
                </a:xfrm>
                <a:custGeom>
                  <a:avLst/>
                  <a:gdLst>
                    <a:gd name="T0" fmla="*/ 75 w 83"/>
                    <a:gd name="T1" fmla="*/ 70 h 82"/>
                    <a:gd name="T2" fmla="*/ 79 w 83"/>
                    <a:gd name="T3" fmla="*/ 63 h 82"/>
                    <a:gd name="T4" fmla="*/ 83 w 83"/>
                    <a:gd name="T5" fmla="*/ 55 h 82"/>
                    <a:gd name="T6" fmla="*/ 83 w 83"/>
                    <a:gd name="T7" fmla="*/ 51 h 82"/>
                    <a:gd name="T8" fmla="*/ 83 w 83"/>
                    <a:gd name="T9" fmla="*/ 43 h 82"/>
                    <a:gd name="T10" fmla="*/ 83 w 83"/>
                    <a:gd name="T11" fmla="*/ 35 h 82"/>
                    <a:gd name="T12" fmla="*/ 83 w 83"/>
                    <a:gd name="T13" fmla="*/ 27 h 82"/>
                    <a:gd name="T14" fmla="*/ 79 w 83"/>
                    <a:gd name="T15" fmla="*/ 23 h 82"/>
                    <a:gd name="T16" fmla="*/ 75 w 83"/>
                    <a:gd name="T17" fmla="*/ 15 h 82"/>
                    <a:gd name="T18" fmla="*/ 67 w 83"/>
                    <a:gd name="T19" fmla="*/ 12 h 82"/>
                    <a:gd name="T20" fmla="*/ 63 w 83"/>
                    <a:gd name="T21" fmla="*/ 8 h 82"/>
                    <a:gd name="T22" fmla="*/ 55 w 83"/>
                    <a:gd name="T23" fmla="*/ 4 h 82"/>
                    <a:gd name="T24" fmla="*/ 47 w 83"/>
                    <a:gd name="T25" fmla="*/ 0 h 82"/>
                    <a:gd name="T26" fmla="*/ 43 w 83"/>
                    <a:gd name="T27" fmla="*/ 0 h 82"/>
                    <a:gd name="T28" fmla="*/ 36 w 83"/>
                    <a:gd name="T29" fmla="*/ 0 h 82"/>
                    <a:gd name="T30" fmla="*/ 28 w 83"/>
                    <a:gd name="T31" fmla="*/ 4 h 82"/>
                    <a:gd name="T32" fmla="*/ 20 w 83"/>
                    <a:gd name="T33" fmla="*/ 8 h 82"/>
                    <a:gd name="T34" fmla="*/ 16 w 83"/>
                    <a:gd name="T35" fmla="*/ 12 h 82"/>
                    <a:gd name="T36" fmla="*/ 8 w 83"/>
                    <a:gd name="T37" fmla="*/ 15 h 82"/>
                    <a:gd name="T38" fmla="*/ 4 w 83"/>
                    <a:gd name="T39" fmla="*/ 19 h 82"/>
                    <a:gd name="T40" fmla="*/ 4 w 83"/>
                    <a:gd name="T41" fmla="*/ 27 h 82"/>
                    <a:gd name="T42" fmla="*/ 0 w 83"/>
                    <a:gd name="T43" fmla="*/ 35 h 82"/>
                    <a:gd name="T44" fmla="*/ 0 w 83"/>
                    <a:gd name="T45" fmla="*/ 43 h 82"/>
                    <a:gd name="T46" fmla="*/ 0 w 83"/>
                    <a:gd name="T47" fmla="*/ 51 h 82"/>
                    <a:gd name="T48" fmla="*/ 4 w 83"/>
                    <a:gd name="T49" fmla="*/ 55 h 82"/>
                    <a:gd name="T50" fmla="*/ 4 w 83"/>
                    <a:gd name="T51" fmla="*/ 63 h 82"/>
                    <a:gd name="T52" fmla="*/ 12 w 83"/>
                    <a:gd name="T53" fmla="*/ 70 h 82"/>
                    <a:gd name="T54" fmla="*/ 16 w 83"/>
                    <a:gd name="T55" fmla="*/ 74 h 82"/>
                    <a:gd name="T56" fmla="*/ 20 w 83"/>
                    <a:gd name="T57" fmla="*/ 78 h 82"/>
                    <a:gd name="T58" fmla="*/ 28 w 83"/>
                    <a:gd name="T59" fmla="*/ 82 h 82"/>
                    <a:gd name="T60" fmla="*/ 36 w 83"/>
                    <a:gd name="T61" fmla="*/ 82 h 82"/>
                    <a:gd name="T62" fmla="*/ 43 w 83"/>
                    <a:gd name="T63" fmla="*/ 82 h 82"/>
                    <a:gd name="T64" fmla="*/ 51 w 83"/>
                    <a:gd name="T65" fmla="*/ 82 h 82"/>
                    <a:gd name="T66" fmla="*/ 55 w 83"/>
                    <a:gd name="T67" fmla="*/ 82 h 82"/>
                    <a:gd name="T68" fmla="*/ 63 w 83"/>
                    <a:gd name="T69" fmla="*/ 78 h 82"/>
                    <a:gd name="T70" fmla="*/ 71 w 83"/>
                    <a:gd name="T71" fmla="*/ 74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2"/>
                    <a:gd name="T110" fmla="*/ 83 w 83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2">
                      <a:moveTo>
                        <a:pt x="71" y="70"/>
                      </a:moveTo>
                      <a:lnTo>
                        <a:pt x="75" y="70"/>
                      </a:lnTo>
                      <a:lnTo>
                        <a:pt x="75" y="66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83" y="31"/>
                      </a:lnTo>
                      <a:lnTo>
                        <a:pt x="83" y="27"/>
                      </a:lnTo>
                      <a:lnTo>
                        <a:pt x="79" y="23"/>
                      </a:lnTo>
                      <a:lnTo>
                        <a:pt x="75" y="19"/>
                      </a:lnTo>
                      <a:lnTo>
                        <a:pt x="75" y="15"/>
                      </a:lnTo>
                      <a:lnTo>
                        <a:pt x="71" y="12"/>
                      </a:lnTo>
                      <a:lnTo>
                        <a:pt x="67" y="12"/>
                      </a:lnTo>
                      <a:lnTo>
                        <a:pt x="67" y="8"/>
                      </a:lnTo>
                      <a:lnTo>
                        <a:pt x="63" y="8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5"/>
                      </a:lnTo>
                      <a:lnTo>
                        <a:pt x="8" y="19"/>
                      </a:ln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6"/>
                      </a:lnTo>
                      <a:lnTo>
                        <a:pt x="12" y="70"/>
                      </a:lnTo>
                      <a:lnTo>
                        <a:pt x="16" y="74"/>
                      </a:lnTo>
                      <a:lnTo>
                        <a:pt x="20" y="78"/>
                      </a:lnTo>
                      <a:lnTo>
                        <a:pt x="24" y="78"/>
                      </a:lnTo>
                      <a:lnTo>
                        <a:pt x="28" y="82"/>
                      </a:lnTo>
                      <a:lnTo>
                        <a:pt x="32" y="82"/>
                      </a:lnTo>
                      <a:lnTo>
                        <a:pt x="36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3" y="78"/>
                      </a:lnTo>
                      <a:lnTo>
                        <a:pt x="67" y="78"/>
                      </a:lnTo>
                      <a:lnTo>
                        <a:pt x="71" y="74"/>
                      </a:lnTo>
                      <a:lnTo>
                        <a:pt x="71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" name="Freeform 253"/>
                <p:cNvSpPr>
                  <a:spLocks/>
                </p:cNvSpPr>
                <p:nvPr/>
              </p:nvSpPr>
              <p:spPr bwMode="auto">
                <a:xfrm>
                  <a:off x="1020" y="2613"/>
                  <a:ext cx="83" cy="82"/>
                </a:xfrm>
                <a:custGeom>
                  <a:avLst/>
                  <a:gdLst>
                    <a:gd name="T0" fmla="*/ 75 w 83"/>
                    <a:gd name="T1" fmla="*/ 70 h 82"/>
                    <a:gd name="T2" fmla="*/ 79 w 83"/>
                    <a:gd name="T3" fmla="*/ 63 h 82"/>
                    <a:gd name="T4" fmla="*/ 83 w 83"/>
                    <a:gd name="T5" fmla="*/ 55 h 82"/>
                    <a:gd name="T6" fmla="*/ 83 w 83"/>
                    <a:gd name="T7" fmla="*/ 51 h 82"/>
                    <a:gd name="T8" fmla="*/ 83 w 83"/>
                    <a:gd name="T9" fmla="*/ 43 h 82"/>
                    <a:gd name="T10" fmla="*/ 83 w 83"/>
                    <a:gd name="T11" fmla="*/ 35 h 82"/>
                    <a:gd name="T12" fmla="*/ 83 w 83"/>
                    <a:gd name="T13" fmla="*/ 27 h 82"/>
                    <a:gd name="T14" fmla="*/ 79 w 83"/>
                    <a:gd name="T15" fmla="*/ 23 h 82"/>
                    <a:gd name="T16" fmla="*/ 75 w 83"/>
                    <a:gd name="T17" fmla="*/ 15 h 82"/>
                    <a:gd name="T18" fmla="*/ 67 w 83"/>
                    <a:gd name="T19" fmla="*/ 12 h 82"/>
                    <a:gd name="T20" fmla="*/ 63 w 83"/>
                    <a:gd name="T21" fmla="*/ 8 h 82"/>
                    <a:gd name="T22" fmla="*/ 55 w 83"/>
                    <a:gd name="T23" fmla="*/ 4 h 82"/>
                    <a:gd name="T24" fmla="*/ 47 w 83"/>
                    <a:gd name="T25" fmla="*/ 0 h 82"/>
                    <a:gd name="T26" fmla="*/ 43 w 83"/>
                    <a:gd name="T27" fmla="*/ 0 h 82"/>
                    <a:gd name="T28" fmla="*/ 36 w 83"/>
                    <a:gd name="T29" fmla="*/ 0 h 82"/>
                    <a:gd name="T30" fmla="*/ 28 w 83"/>
                    <a:gd name="T31" fmla="*/ 4 h 82"/>
                    <a:gd name="T32" fmla="*/ 20 w 83"/>
                    <a:gd name="T33" fmla="*/ 8 h 82"/>
                    <a:gd name="T34" fmla="*/ 16 w 83"/>
                    <a:gd name="T35" fmla="*/ 12 h 82"/>
                    <a:gd name="T36" fmla="*/ 8 w 83"/>
                    <a:gd name="T37" fmla="*/ 15 h 82"/>
                    <a:gd name="T38" fmla="*/ 4 w 83"/>
                    <a:gd name="T39" fmla="*/ 19 h 82"/>
                    <a:gd name="T40" fmla="*/ 4 w 83"/>
                    <a:gd name="T41" fmla="*/ 27 h 82"/>
                    <a:gd name="T42" fmla="*/ 0 w 83"/>
                    <a:gd name="T43" fmla="*/ 35 h 82"/>
                    <a:gd name="T44" fmla="*/ 0 w 83"/>
                    <a:gd name="T45" fmla="*/ 43 h 82"/>
                    <a:gd name="T46" fmla="*/ 0 w 83"/>
                    <a:gd name="T47" fmla="*/ 51 h 82"/>
                    <a:gd name="T48" fmla="*/ 4 w 83"/>
                    <a:gd name="T49" fmla="*/ 55 h 82"/>
                    <a:gd name="T50" fmla="*/ 4 w 83"/>
                    <a:gd name="T51" fmla="*/ 63 h 82"/>
                    <a:gd name="T52" fmla="*/ 12 w 83"/>
                    <a:gd name="T53" fmla="*/ 70 h 82"/>
                    <a:gd name="T54" fmla="*/ 16 w 83"/>
                    <a:gd name="T55" fmla="*/ 74 h 82"/>
                    <a:gd name="T56" fmla="*/ 20 w 83"/>
                    <a:gd name="T57" fmla="*/ 78 h 82"/>
                    <a:gd name="T58" fmla="*/ 28 w 83"/>
                    <a:gd name="T59" fmla="*/ 82 h 82"/>
                    <a:gd name="T60" fmla="*/ 36 w 83"/>
                    <a:gd name="T61" fmla="*/ 82 h 82"/>
                    <a:gd name="T62" fmla="*/ 43 w 83"/>
                    <a:gd name="T63" fmla="*/ 82 h 82"/>
                    <a:gd name="T64" fmla="*/ 51 w 83"/>
                    <a:gd name="T65" fmla="*/ 82 h 82"/>
                    <a:gd name="T66" fmla="*/ 55 w 83"/>
                    <a:gd name="T67" fmla="*/ 82 h 82"/>
                    <a:gd name="T68" fmla="*/ 63 w 83"/>
                    <a:gd name="T69" fmla="*/ 78 h 82"/>
                    <a:gd name="T70" fmla="*/ 71 w 83"/>
                    <a:gd name="T71" fmla="*/ 74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2"/>
                    <a:gd name="T110" fmla="*/ 83 w 83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2">
                      <a:moveTo>
                        <a:pt x="71" y="70"/>
                      </a:moveTo>
                      <a:lnTo>
                        <a:pt x="75" y="70"/>
                      </a:lnTo>
                      <a:lnTo>
                        <a:pt x="75" y="66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83" y="31"/>
                      </a:lnTo>
                      <a:lnTo>
                        <a:pt x="83" y="27"/>
                      </a:lnTo>
                      <a:lnTo>
                        <a:pt x="79" y="23"/>
                      </a:lnTo>
                      <a:lnTo>
                        <a:pt x="75" y="19"/>
                      </a:lnTo>
                      <a:lnTo>
                        <a:pt x="75" y="15"/>
                      </a:lnTo>
                      <a:lnTo>
                        <a:pt x="71" y="12"/>
                      </a:lnTo>
                      <a:lnTo>
                        <a:pt x="67" y="12"/>
                      </a:lnTo>
                      <a:lnTo>
                        <a:pt x="67" y="8"/>
                      </a:lnTo>
                      <a:lnTo>
                        <a:pt x="63" y="8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5"/>
                      </a:lnTo>
                      <a:lnTo>
                        <a:pt x="8" y="19"/>
                      </a:ln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6"/>
                      </a:lnTo>
                      <a:lnTo>
                        <a:pt x="12" y="70"/>
                      </a:lnTo>
                      <a:lnTo>
                        <a:pt x="16" y="74"/>
                      </a:lnTo>
                      <a:lnTo>
                        <a:pt x="20" y="78"/>
                      </a:lnTo>
                      <a:lnTo>
                        <a:pt x="24" y="78"/>
                      </a:lnTo>
                      <a:lnTo>
                        <a:pt x="28" y="82"/>
                      </a:lnTo>
                      <a:lnTo>
                        <a:pt x="32" y="82"/>
                      </a:lnTo>
                      <a:lnTo>
                        <a:pt x="36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3" y="78"/>
                      </a:lnTo>
                      <a:lnTo>
                        <a:pt x="67" y="78"/>
                      </a:lnTo>
                      <a:lnTo>
                        <a:pt x="71" y="74"/>
                      </a:lnTo>
                      <a:lnTo>
                        <a:pt x="71" y="70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66" name="Group 257"/>
              <p:cNvGrpSpPr>
                <a:grpSpLocks/>
              </p:cNvGrpSpPr>
              <p:nvPr/>
            </p:nvGrpSpPr>
            <p:grpSpPr bwMode="auto">
              <a:xfrm>
                <a:off x="1020" y="2625"/>
                <a:ext cx="71" cy="70"/>
                <a:chOff x="1020" y="2625"/>
                <a:chExt cx="71" cy="70"/>
              </a:xfrm>
            </p:grpSpPr>
            <p:sp>
              <p:nvSpPr>
                <p:cNvPr id="7467" name="Freeform 255"/>
                <p:cNvSpPr>
                  <a:spLocks/>
                </p:cNvSpPr>
                <p:nvPr/>
              </p:nvSpPr>
              <p:spPr bwMode="auto">
                <a:xfrm>
                  <a:off x="1020" y="2625"/>
                  <a:ext cx="71" cy="70"/>
                </a:xfrm>
                <a:custGeom>
                  <a:avLst/>
                  <a:gdLst>
                    <a:gd name="T0" fmla="*/ 12 w 71"/>
                    <a:gd name="T1" fmla="*/ 0 h 70"/>
                    <a:gd name="T2" fmla="*/ 71 w 71"/>
                    <a:gd name="T3" fmla="*/ 58 h 70"/>
                    <a:gd name="T4" fmla="*/ 67 w 71"/>
                    <a:gd name="T5" fmla="*/ 62 h 70"/>
                    <a:gd name="T6" fmla="*/ 63 w 71"/>
                    <a:gd name="T7" fmla="*/ 66 h 70"/>
                    <a:gd name="T8" fmla="*/ 59 w 71"/>
                    <a:gd name="T9" fmla="*/ 70 h 70"/>
                    <a:gd name="T10" fmla="*/ 55 w 71"/>
                    <a:gd name="T11" fmla="*/ 70 h 70"/>
                    <a:gd name="T12" fmla="*/ 51 w 71"/>
                    <a:gd name="T13" fmla="*/ 70 h 70"/>
                    <a:gd name="T14" fmla="*/ 43 w 71"/>
                    <a:gd name="T15" fmla="*/ 70 h 70"/>
                    <a:gd name="T16" fmla="*/ 36 w 71"/>
                    <a:gd name="T17" fmla="*/ 70 h 70"/>
                    <a:gd name="T18" fmla="*/ 32 w 71"/>
                    <a:gd name="T19" fmla="*/ 70 h 70"/>
                    <a:gd name="T20" fmla="*/ 20 w 71"/>
                    <a:gd name="T21" fmla="*/ 66 h 70"/>
                    <a:gd name="T22" fmla="*/ 16 w 71"/>
                    <a:gd name="T23" fmla="*/ 62 h 70"/>
                    <a:gd name="T24" fmla="*/ 12 w 71"/>
                    <a:gd name="T25" fmla="*/ 58 h 70"/>
                    <a:gd name="T26" fmla="*/ 8 w 71"/>
                    <a:gd name="T27" fmla="*/ 54 h 70"/>
                    <a:gd name="T28" fmla="*/ 4 w 71"/>
                    <a:gd name="T29" fmla="*/ 51 h 70"/>
                    <a:gd name="T30" fmla="*/ 4 w 71"/>
                    <a:gd name="T31" fmla="*/ 43 h 70"/>
                    <a:gd name="T32" fmla="*/ 0 w 71"/>
                    <a:gd name="T33" fmla="*/ 39 h 70"/>
                    <a:gd name="T34" fmla="*/ 0 w 71"/>
                    <a:gd name="T35" fmla="*/ 31 h 70"/>
                    <a:gd name="T36" fmla="*/ 0 w 71"/>
                    <a:gd name="T37" fmla="*/ 23 h 70"/>
                    <a:gd name="T38" fmla="*/ 0 w 71"/>
                    <a:gd name="T39" fmla="*/ 19 h 70"/>
                    <a:gd name="T40" fmla="*/ 4 w 71"/>
                    <a:gd name="T41" fmla="*/ 11 h 70"/>
                    <a:gd name="T42" fmla="*/ 8 w 71"/>
                    <a:gd name="T43" fmla="*/ 7 h 70"/>
                    <a:gd name="T44" fmla="*/ 12 w 71"/>
                    <a:gd name="T45" fmla="*/ 3 h 70"/>
                    <a:gd name="T46" fmla="*/ 12 w 71"/>
                    <a:gd name="T47" fmla="*/ 0 h 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70"/>
                    <a:gd name="T74" fmla="*/ 71 w 71"/>
                    <a:gd name="T75" fmla="*/ 70 h 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70">
                      <a:moveTo>
                        <a:pt x="12" y="0"/>
                      </a:moveTo>
                      <a:lnTo>
                        <a:pt x="71" y="58"/>
                      </a:lnTo>
                      <a:lnTo>
                        <a:pt x="67" y="62"/>
                      </a:lnTo>
                      <a:lnTo>
                        <a:pt x="63" y="66"/>
                      </a:lnTo>
                      <a:lnTo>
                        <a:pt x="59" y="70"/>
                      </a:lnTo>
                      <a:lnTo>
                        <a:pt x="55" y="70"/>
                      </a:lnTo>
                      <a:lnTo>
                        <a:pt x="51" y="70"/>
                      </a:lnTo>
                      <a:lnTo>
                        <a:pt x="43" y="70"/>
                      </a:lnTo>
                      <a:lnTo>
                        <a:pt x="36" y="70"/>
                      </a:lnTo>
                      <a:lnTo>
                        <a:pt x="32" y="70"/>
                      </a:lnTo>
                      <a:lnTo>
                        <a:pt x="20" y="66"/>
                      </a:lnTo>
                      <a:lnTo>
                        <a:pt x="16" y="62"/>
                      </a:lnTo>
                      <a:lnTo>
                        <a:pt x="12" y="58"/>
                      </a:lnTo>
                      <a:lnTo>
                        <a:pt x="8" y="54"/>
                      </a:lnTo>
                      <a:lnTo>
                        <a:pt x="4" y="51"/>
                      </a:lnTo>
                      <a:lnTo>
                        <a:pt x="4" y="43"/>
                      </a:lnTo>
                      <a:lnTo>
                        <a:pt x="0" y="39"/>
                      </a:lnTo>
                      <a:lnTo>
                        <a:pt x="0" y="31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" name="Freeform 256"/>
                <p:cNvSpPr>
                  <a:spLocks/>
                </p:cNvSpPr>
                <p:nvPr/>
              </p:nvSpPr>
              <p:spPr bwMode="auto">
                <a:xfrm>
                  <a:off x="1020" y="2625"/>
                  <a:ext cx="71" cy="70"/>
                </a:xfrm>
                <a:custGeom>
                  <a:avLst/>
                  <a:gdLst>
                    <a:gd name="T0" fmla="*/ 12 w 71"/>
                    <a:gd name="T1" fmla="*/ 0 h 70"/>
                    <a:gd name="T2" fmla="*/ 71 w 71"/>
                    <a:gd name="T3" fmla="*/ 58 h 70"/>
                    <a:gd name="T4" fmla="*/ 67 w 71"/>
                    <a:gd name="T5" fmla="*/ 62 h 70"/>
                    <a:gd name="T6" fmla="*/ 63 w 71"/>
                    <a:gd name="T7" fmla="*/ 66 h 70"/>
                    <a:gd name="T8" fmla="*/ 59 w 71"/>
                    <a:gd name="T9" fmla="*/ 70 h 70"/>
                    <a:gd name="T10" fmla="*/ 55 w 71"/>
                    <a:gd name="T11" fmla="*/ 70 h 70"/>
                    <a:gd name="T12" fmla="*/ 51 w 71"/>
                    <a:gd name="T13" fmla="*/ 70 h 70"/>
                    <a:gd name="T14" fmla="*/ 43 w 71"/>
                    <a:gd name="T15" fmla="*/ 70 h 70"/>
                    <a:gd name="T16" fmla="*/ 36 w 71"/>
                    <a:gd name="T17" fmla="*/ 70 h 70"/>
                    <a:gd name="T18" fmla="*/ 32 w 71"/>
                    <a:gd name="T19" fmla="*/ 70 h 70"/>
                    <a:gd name="T20" fmla="*/ 20 w 71"/>
                    <a:gd name="T21" fmla="*/ 66 h 70"/>
                    <a:gd name="T22" fmla="*/ 16 w 71"/>
                    <a:gd name="T23" fmla="*/ 62 h 70"/>
                    <a:gd name="T24" fmla="*/ 12 w 71"/>
                    <a:gd name="T25" fmla="*/ 58 h 70"/>
                    <a:gd name="T26" fmla="*/ 8 w 71"/>
                    <a:gd name="T27" fmla="*/ 54 h 70"/>
                    <a:gd name="T28" fmla="*/ 4 w 71"/>
                    <a:gd name="T29" fmla="*/ 51 h 70"/>
                    <a:gd name="T30" fmla="*/ 4 w 71"/>
                    <a:gd name="T31" fmla="*/ 43 h 70"/>
                    <a:gd name="T32" fmla="*/ 0 w 71"/>
                    <a:gd name="T33" fmla="*/ 39 h 70"/>
                    <a:gd name="T34" fmla="*/ 0 w 71"/>
                    <a:gd name="T35" fmla="*/ 31 h 70"/>
                    <a:gd name="T36" fmla="*/ 0 w 71"/>
                    <a:gd name="T37" fmla="*/ 23 h 70"/>
                    <a:gd name="T38" fmla="*/ 0 w 71"/>
                    <a:gd name="T39" fmla="*/ 19 h 70"/>
                    <a:gd name="T40" fmla="*/ 4 w 71"/>
                    <a:gd name="T41" fmla="*/ 11 h 70"/>
                    <a:gd name="T42" fmla="*/ 8 w 71"/>
                    <a:gd name="T43" fmla="*/ 7 h 70"/>
                    <a:gd name="T44" fmla="*/ 12 w 71"/>
                    <a:gd name="T45" fmla="*/ 3 h 70"/>
                    <a:gd name="T46" fmla="*/ 12 w 71"/>
                    <a:gd name="T47" fmla="*/ 0 h 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70"/>
                    <a:gd name="T74" fmla="*/ 71 w 71"/>
                    <a:gd name="T75" fmla="*/ 70 h 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70">
                      <a:moveTo>
                        <a:pt x="12" y="0"/>
                      </a:moveTo>
                      <a:lnTo>
                        <a:pt x="71" y="58"/>
                      </a:lnTo>
                      <a:lnTo>
                        <a:pt x="67" y="62"/>
                      </a:lnTo>
                      <a:lnTo>
                        <a:pt x="63" y="66"/>
                      </a:lnTo>
                      <a:lnTo>
                        <a:pt x="59" y="70"/>
                      </a:lnTo>
                      <a:lnTo>
                        <a:pt x="55" y="70"/>
                      </a:lnTo>
                      <a:lnTo>
                        <a:pt x="51" y="70"/>
                      </a:lnTo>
                      <a:lnTo>
                        <a:pt x="43" y="70"/>
                      </a:lnTo>
                      <a:lnTo>
                        <a:pt x="36" y="70"/>
                      </a:lnTo>
                      <a:lnTo>
                        <a:pt x="32" y="70"/>
                      </a:lnTo>
                      <a:lnTo>
                        <a:pt x="20" y="66"/>
                      </a:lnTo>
                      <a:lnTo>
                        <a:pt x="16" y="62"/>
                      </a:lnTo>
                      <a:lnTo>
                        <a:pt x="12" y="58"/>
                      </a:lnTo>
                      <a:lnTo>
                        <a:pt x="8" y="54"/>
                      </a:lnTo>
                      <a:lnTo>
                        <a:pt x="4" y="51"/>
                      </a:lnTo>
                      <a:lnTo>
                        <a:pt x="4" y="43"/>
                      </a:lnTo>
                      <a:lnTo>
                        <a:pt x="0" y="39"/>
                      </a:lnTo>
                      <a:lnTo>
                        <a:pt x="0" y="31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86" name="Group 265"/>
            <p:cNvGrpSpPr>
              <a:grpSpLocks/>
            </p:cNvGrpSpPr>
            <p:nvPr/>
          </p:nvGrpSpPr>
          <p:grpSpPr bwMode="auto">
            <a:xfrm>
              <a:off x="1538" y="3252"/>
              <a:ext cx="83" cy="83"/>
              <a:chOff x="1538" y="3252"/>
              <a:chExt cx="83" cy="83"/>
            </a:xfrm>
          </p:grpSpPr>
          <p:grpSp>
            <p:nvGrpSpPr>
              <p:cNvPr id="7459" name="Group 261"/>
              <p:cNvGrpSpPr>
                <a:grpSpLocks/>
              </p:cNvGrpSpPr>
              <p:nvPr/>
            </p:nvGrpSpPr>
            <p:grpSpPr bwMode="auto">
              <a:xfrm>
                <a:off x="1538" y="3252"/>
                <a:ext cx="83" cy="83"/>
                <a:chOff x="1538" y="3252"/>
                <a:chExt cx="83" cy="83"/>
              </a:xfrm>
            </p:grpSpPr>
            <p:sp>
              <p:nvSpPr>
                <p:cNvPr id="7463" name="Freeform 259"/>
                <p:cNvSpPr>
                  <a:spLocks/>
                </p:cNvSpPr>
                <p:nvPr/>
              </p:nvSpPr>
              <p:spPr bwMode="auto">
                <a:xfrm>
                  <a:off x="1538" y="3252"/>
                  <a:ext cx="83" cy="83"/>
                </a:xfrm>
                <a:custGeom>
                  <a:avLst/>
                  <a:gdLst>
                    <a:gd name="T0" fmla="*/ 47 w 83"/>
                    <a:gd name="T1" fmla="*/ 83 h 83"/>
                    <a:gd name="T2" fmla="*/ 51 w 83"/>
                    <a:gd name="T3" fmla="*/ 83 h 83"/>
                    <a:gd name="T4" fmla="*/ 59 w 83"/>
                    <a:gd name="T5" fmla="*/ 79 h 83"/>
                    <a:gd name="T6" fmla="*/ 67 w 83"/>
                    <a:gd name="T7" fmla="*/ 75 h 83"/>
                    <a:gd name="T8" fmla="*/ 71 w 83"/>
                    <a:gd name="T9" fmla="*/ 71 h 83"/>
                    <a:gd name="T10" fmla="*/ 75 w 83"/>
                    <a:gd name="T11" fmla="*/ 67 h 83"/>
                    <a:gd name="T12" fmla="*/ 79 w 83"/>
                    <a:gd name="T13" fmla="*/ 59 h 83"/>
                    <a:gd name="T14" fmla="*/ 83 w 83"/>
                    <a:gd name="T15" fmla="*/ 51 h 83"/>
                    <a:gd name="T16" fmla="*/ 83 w 83"/>
                    <a:gd name="T17" fmla="*/ 48 h 83"/>
                    <a:gd name="T18" fmla="*/ 83 w 83"/>
                    <a:gd name="T19" fmla="*/ 40 h 83"/>
                    <a:gd name="T20" fmla="*/ 83 w 83"/>
                    <a:gd name="T21" fmla="*/ 32 h 83"/>
                    <a:gd name="T22" fmla="*/ 79 w 83"/>
                    <a:gd name="T23" fmla="*/ 24 h 83"/>
                    <a:gd name="T24" fmla="*/ 75 w 83"/>
                    <a:gd name="T25" fmla="*/ 16 h 83"/>
                    <a:gd name="T26" fmla="*/ 71 w 83"/>
                    <a:gd name="T27" fmla="*/ 12 h 83"/>
                    <a:gd name="T28" fmla="*/ 67 w 83"/>
                    <a:gd name="T29" fmla="*/ 8 h 83"/>
                    <a:gd name="T30" fmla="*/ 59 w 83"/>
                    <a:gd name="T31" fmla="*/ 4 h 83"/>
                    <a:gd name="T32" fmla="*/ 51 w 83"/>
                    <a:gd name="T33" fmla="*/ 0 h 83"/>
                    <a:gd name="T34" fmla="*/ 47 w 83"/>
                    <a:gd name="T35" fmla="*/ 0 h 83"/>
                    <a:gd name="T36" fmla="*/ 40 w 83"/>
                    <a:gd name="T37" fmla="*/ 0 h 83"/>
                    <a:gd name="T38" fmla="*/ 32 w 83"/>
                    <a:gd name="T39" fmla="*/ 0 h 83"/>
                    <a:gd name="T40" fmla="*/ 24 w 83"/>
                    <a:gd name="T41" fmla="*/ 4 h 83"/>
                    <a:gd name="T42" fmla="*/ 20 w 83"/>
                    <a:gd name="T43" fmla="*/ 8 h 83"/>
                    <a:gd name="T44" fmla="*/ 12 w 83"/>
                    <a:gd name="T45" fmla="*/ 12 h 83"/>
                    <a:gd name="T46" fmla="*/ 8 w 83"/>
                    <a:gd name="T47" fmla="*/ 16 h 83"/>
                    <a:gd name="T48" fmla="*/ 4 w 83"/>
                    <a:gd name="T49" fmla="*/ 24 h 83"/>
                    <a:gd name="T50" fmla="*/ 4 w 83"/>
                    <a:gd name="T51" fmla="*/ 32 h 83"/>
                    <a:gd name="T52" fmla="*/ 0 w 83"/>
                    <a:gd name="T53" fmla="*/ 40 h 83"/>
                    <a:gd name="T54" fmla="*/ 0 w 83"/>
                    <a:gd name="T55" fmla="*/ 48 h 83"/>
                    <a:gd name="T56" fmla="*/ 4 w 83"/>
                    <a:gd name="T57" fmla="*/ 51 h 83"/>
                    <a:gd name="T58" fmla="*/ 4 w 83"/>
                    <a:gd name="T59" fmla="*/ 59 h 83"/>
                    <a:gd name="T60" fmla="*/ 8 w 83"/>
                    <a:gd name="T61" fmla="*/ 67 h 83"/>
                    <a:gd name="T62" fmla="*/ 12 w 83"/>
                    <a:gd name="T63" fmla="*/ 71 h 83"/>
                    <a:gd name="T64" fmla="*/ 20 w 83"/>
                    <a:gd name="T65" fmla="*/ 75 h 83"/>
                    <a:gd name="T66" fmla="*/ 24 w 83"/>
                    <a:gd name="T67" fmla="*/ 79 h 83"/>
                    <a:gd name="T68" fmla="*/ 32 w 83"/>
                    <a:gd name="T69" fmla="*/ 83 h 83"/>
                    <a:gd name="T70" fmla="*/ 40 w 83"/>
                    <a:gd name="T71" fmla="*/ 83 h 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3"/>
                    <a:gd name="T110" fmla="*/ 83 w 83"/>
                    <a:gd name="T111" fmla="*/ 83 h 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3">
                      <a:moveTo>
                        <a:pt x="43" y="83"/>
                      </a:moveTo>
                      <a:lnTo>
                        <a:pt x="47" y="83"/>
                      </a:lnTo>
                      <a:lnTo>
                        <a:pt x="51" y="83"/>
                      </a:lnTo>
                      <a:lnTo>
                        <a:pt x="55" y="79"/>
                      </a:lnTo>
                      <a:lnTo>
                        <a:pt x="59" y="79"/>
                      </a:lnTo>
                      <a:lnTo>
                        <a:pt x="63" y="79"/>
                      </a:lnTo>
                      <a:lnTo>
                        <a:pt x="67" y="75"/>
                      </a:lnTo>
                      <a:lnTo>
                        <a:pt x="71" y="75"/>
                      </a:lnTo>
                      <a:lnTo>
                        <a:pt x="71" y="71"/>
                      </a:lnTo>
                      <a:lnTo>
                        <a:pt x="75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8"/>
                      </a:lnTo>
                      <a:lnTo>
                        <a:pt x="83" y="40"/>
                      </a:lnTo>
                      <a:lnTo>
                        <a:pt x="83" y="36"/>
                      </a:lnTo>
                      <a:lnTo>
                        <a:pt x="83" y="32"/>
                      </a:lnTo>
                      <a:lnTo>
                        <a:pt x="83" y="28"/>
                      </a:lnTo>
                      <a:lnTo>
                        <a:pt x="79" y="24"/>
                      </a:lnTo>
                      <a:lnTo>
                        <a:pt x="79" y="20"/>
                      </a:lnTo>
                      <a:lnTo>
                        <a:pt x="75" y="16"/>
                      </a:lnTo>
                      <a:lnTo>
                        <a:pt x="71" y="12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8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8" y="63"/>
                      </a:lnTo>
                      <a:lnTo>
                        <a:pt x="8" y="67"/>
                      </a:lnTo>
                      <a:lnTo>
                        <a:pt x="12" y="71"/>
                      </a:lnTo>
                      <a:lnTo>
                        <a:pt x="16" y="75"/>
                      </a:lnTo>
                      <a:lnTo>
                        <a:pt x="20" y="75"/>
                      </a:lnTo>
                      <a:lnTo>
                        <a:pt x="20" y="79"/>
                      </a:lnTo>
                      <a:lnTo>
                        <a:pt x="24" y="79"/>
                      </a:lnTo>
                      <a:lnTo>
                        <a:pt x="28" y="79"/>
                      </a:lnTo>
                      <a:lnTo>
                        <a:pt x="32" y="83"/>
                      </a:lnTo>
                      <a:lnTo>
                        <a:pt x="36" y="83"/>
                      </a:lnTo>
                      <a:lnTo>
                        <a:pt x="40" y="83"/>
                      </a:lnTo>
                      <a:lnTo>
                        <a:pt x="43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" name="Freeform 260"/>
                <p:cNvSpPr>
                  <a:spLocks/>
                </p:cNvSpPr>
                <p:nvPr/>
              </p:nvSpPr>
              <p:spPr bwMode="auto">
                <a:xfrm>
                  <a:off x="1538" y="3252"/>
                  <a:ext cx="83" cy="83"/>
                </a:xfrm>
                <a:custGeom>
                  <a:avLst/>
                  <a:gdLst>
                    <a:gd name="T0" fmla="*/ 47 w 83"/>
                    <a:gd name="T1" fmla="*/ 83 h 83"/>
                    <a:gd name="T2" fmla="*/ 51 w 83"/>
                    <a:gd name="T3" fmla="*/ 83 h 83"/>
                    <a:gd name="T4" fmla="*/ 59 w 83"/>
                    <a:gd name="T5" fmla="*/ 79 h 83"/>
                    <a:gd name="T6" fmla="*/ 67 w 83"/>
                    <a:gd name="T7" fmla="*/ 75 h 83"/>
                    <a:gd name="T8" fmla="*/ 71 w 83"/>
                    <a:gd name="T9" fmla="*/ 71 h 83"/>
                    <a:gd name="T10" fmla="*/ 75 w 83"/>
                    <a:gd name="T11" fmla="*/ 67 h 83"/>
                    <a:gd name="T12" fmla="*/ 79 w 83"/>
                    <a:gd name="T13" fmla="*/ 59 h 83"/>
                    <a:gd name="T14" fmla="*/ 83 w 83"/>
                    <a:gd name="T15" fmla="*/ 51 h 83"/>
                    <a:gd name="T16" fmla="*/ 83 w 83"/>
                    <a:gd name="T17" fmla="*/ 48 h 83"/>
                    <a:gd name="T18" fmla="*/ 83 w 83"/>
                    <a:gd name="T19" fmla="*/ 40 h 83"/>
                    <a:gd name="T20" fmla="*/ 83 w 83"/>
                    <a:gd name="T21" fmla="*/ 32 h 83"/>
                    <a:gd name="T22" fmla="*/ 79 w 83"/>
                    <a:gd name="T23" fmla="*/ 24 h 83"/>
                    <a:gd name="T24" fmla="*/ 75 w 83"/>
                    <a:gd name="T25" fmla="*/ 16 h 83"/>
                    <a:gd name="T26" fmla="*/ 71 w 83"/>
                    <a:gd name="T27" fmla="*/ 12 h 83"/>
                    <a:gd name="T28" fmla="*/ 67 w 83"/>
                    <a:gd name="T29" fmla="*/ 8 h 83"/>
                    <a:gd name="T30" fmla="*/ 59 w 83"/>
                    <a:gd name="T31" fmla="*/ 4 h 83"/>
                    <a:gd name="T32" fmla="*/ 51 w 83"/>
                    <a:gd name="T33" fmla="*/ 0 h 83"/>
                    <a:gd name="T34" fmla="*/ 47 w 83"/>
                    <a:gd name="T35" fmla="*/ 0 h 83"/>
                    <a:gd name="T36" fmla="*/ 40 w 83"/>
                    <a:gd name="T37" fmla="*/ 0 h 83"/>
                    <a:gd name="T38" fmla="*/ 32 w 83"/>
                    <a:gd name="T39" fmla="*/ 0 h 83"/>
                    <a:gd name="T40" fmla="*/ 24 w 83"/>
                    <a:gd name="T41" fmla="*/ 4 h 83"/>
                    <a:gd name="T42" fmla="*/ 20 w 83"/>
                    <a:gd name="T43" fmla="*/ 8 h 83"/>
                    <a:gd name="T44" fmla="*/ 12 w 83"/>
                    <a:gd name="T45" fmla="*/ 12 h 83"/>
                    <a:gd name="T46" fmla="*/ 8 w 83"/>
                    <a:gd name="T47" fmla="*/ 16 h 83"/>
                    <a:gd name="T48" fmla="*/ 4 w 83"/>
                    <a:gd name="T49" fmla="*/ 24 h 83"/>
                    <a:gd name="T50" fmla="*/ 4 w 83"/>
                    <a:gd name="T51" fmla="*/ 32 h 83"/>
                    <a:gd name="T52" fmla="*/ 0 w 83"/>
                    <a:gd name="T53" fmla="*/ 40 h 83"/>
                    <a:gd name="T54" fmla="*/ 0 w 83"/>
                    <a:gd name="T55" fmla="*/ 48 h 83"/>
                    <a:gd name="T56" fmla="*/ 4 w 83"/>
                    <a:gd name="T57" fmla="*/ 51 h 83"/>
                    <a:gd name="T58" fmla="*/ 4 w 83"/>
                    <a:gd name="T59" fmla="*/ 59 h 83"/>
                    <a:gd name="T60" fmla="*/ 8 w 83"/>
                    <a:gd name="T61" fmla="*/ 67 h 83"/>
                    <a:gd name="T62" fmla="*/ 12 w 83"/>
                    <a:gd name="T63" fmla="*/ 71 h 83"/>
                    <a:gd name="T64" fmla="*/ 20 w 83"/>
                    <a:gd name="T65" fmla="*/ 75 h 83"/>
                    <a:gd name="T66" fmla="*/ 24 w 83"/>
                    <a:gd name="T67" fmla="*/ 79 h 83"/>
                    <a:gd name="T68" fmla="*/ 32 w 83"/>
                    <a:gd name="T69" fmla="*/ 83 h 83"/>
                    <a:gd name="T70" fmla="*/ 40 w 83"/>
                    <a:gd name="T71" fmla="*/ 83 h 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3"/>
                    <a:gd name="T110" fmla="*/ 83 w 83"/>
                    <a:gd name="T111" fmla="*/ 83 h 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3">
                      <a:moveTo>
                        <a:pt x="43" y="83"/>
                      </a:moveTo>
                      <a:lnTo>
                        <a:pt x="47" y="83"/>
                      </a:lnTo>
                      <a:lnTo>
                        <a:pt x="51" y="83"/>
                      </a:lnTo>
                      <a:lnTo>
                        <a:pt x="55" y="79"/>
                      </a:lnTo>
                      <a:lnTo>
                        <a:pt x="59" y="79"/>
                      </a:lnTo>
                      <a:lnTo>
                        <a:pt x="63" y="79"/>
                      </a:lnTo>
                      <a:lnTo>
                        <a:pt x="67" y="75"/>
                      </a:lnTo>
                      <a:lnTo>
                        <a:pt x="71" y="75"/>
                      </a:lnTo>
                      <a:lnTo>
                        <a:pt x="71" y="71"/>
                      </a:lnTo>
                      <a:lnTo>
                        <a:pt x="75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8"/>
                      </a:lnTo>
                      <a:lnTo>
                        <a:pt x="83" y="40"/>
                      </a:lnTo>
                      <a:lnTo>
                        <a:pt x="83" y="36"/>
                      </a:lnTo>
                      <a:lnTo>
                        <a:pt x="83" y="32"/>
                      </a:lnTo>
                      <a:lnTo>
                        <a:pt x="83" y="28"/>
                      </a:lnTo>
                      <a:lnTo>
                        <a:pt x="79" y="24"/>
                      </a:lnTo>
                      <a:lnTo>
                        <a:pt x="79" y="20"/>
                      </a:lnTo>
                      <a:lnTo>
                        <a:pt x="75" y="16"/>
                      </a:lnTo>
                      <a:lnTo>
                        <a:pt x="71" y="12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8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8" y="63"/>
                      </a:lnTo>
                      <a:lnTo>
                        <a:pt x="8" y="67"/>
                      </a:lnTo>
                      <a:lnTo>
                        <a:pt x="12" y="71"/>
                      </a:lnTo>
                      <a:lnTo>
                        <a:pt x="16" y="75"/>
                      </a:lnTo>
                      <a:lnTo>
                        <a:pt x="20" y="75"/>
                      </a:lnTo>
                      <a:lnTo>
                        <a:pt x="20" y="79"/>
                      </a:lnTo>
                      <a:lnTo>
                        <a:pt x="24" y="79"/>
                      </a:lnTo>
                      <a:lnTo>
                        <a:pt x="28" y="79"/>
                      </a:lnTo>
                      <a:lnTo>
                        <a:pt x="32" y="83"/>
                      </a:lnTo>
                      <a:lnTo>
                        <a:pt x="36" y="83"/>
                      </a:lnTo>
                      <a:lnTo>
                        <a:pt x="40" y="83"/>
                      </a:lnTo>
                      <a:lnTo>
                        <a:pt x="43" y="8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60" name="Group 264"/>
              <p:cNvGrpSpPr>
                <a:grpSpLocks/>
              </p:cNvGrpSpPr>
              <p:nvPr/>
            </p:nvGrpSpPr>
            <p:grpSpPr bwMode="auto">
              <a:xfrm>
                <a:off x="1538" y="3252"/>
                <a:ext cx="43" cy="83"/>
                <a:chOff x="1538" y="3252"/>
                <a:chExt cx="43" cy="83"/>
              </a:xfrm>
            </p:grpSpPr>
            <p:sp>
              <p:nvSpPr>
                <p:cNvPr id="7461" name="Freeform 262"/>
                <p:cNvSpPr>
                  <a:spLocks/>
                </p:cNvSpPr>
                <p:nvPr/>
              </p:nvSpPr>
              <p:spPr bwMode="auto">
                <a:xfrm>
                  <a:off x="1538" y="3252"/>
                  <a:ext cx="43" cy="83"/>
                </a:xfrm>
                <a:custGeom>
                  <a:avLst/>
                  <a:gdLst>
                    <a:gd name="T0" fmla="*/ 43 w 43"/>
                    <a:gd name="T1" fmla="*/ 0 h 83"/>
                    <a:gd name="T2" fmla="*/ 43 w 43"/>
                    <a:gd name="T3" fmla="*/ 83 h 83"/>
                    <a:gd name="T4" fmla="*/ 36 w 43"/>
                    <a:gd name="T5" fmla="*/ 83 h 83"/>
                    <a:gd name="T6" fmla="*/ 32 w 43"/>
                    <a:gd name="T7" fmla="*/ 83 h 83"/>
                    <a:gd name="T8" fmla="*/ 28 w 43"/>
                    <a:gd name="T9" fmla="*/ 79 h 83"/>
                    <a:gd name="T10" fmla="*/ 24 w 43"/>
                    <a:gd name="T11" fmla="*/ 79 h 83"/>
                    <a:gd name="T12" fmla="*/ 20 w 43"/>
                    <a:gd name="T13" fmla="*/ 75 h 83"/>
                    <a:gd name="T14" fmla="*/ 12 w 43"/>
                    <a:gd name="T15" fmla="*/ 71 h 83"/>
                    <a:gd name="T16" fmla="*/ 8 w 43"/>
                    <a:gd name="T17" fmla="*/ 67 h 83"/>
                    <a:gd name="T18" fmla="*/ 4 w 43"/>
                    <a:gd name="T19" fmla="*/ 63 h 83"/>
                    <a:gd name="T20" fmla="*/ 4 w 43"/>
                    <a:gd name="T21" fmla="*/ 51 h 83"/>
                    <a:gd name="T22" fmla="*/ 0 w 43"/>
                    <a:gd name="T23" fmla="*/ 48 h 83"/>
                    <a:gd name="T24" fmla="*/ 0 w 43"/>
                    <a:gd name="T25" fmla="*/ 40 h 83"/>
                    <a:gd name="T26" fmla="*/ 0 w 43"/>
                    <a:gd name="T27" fmla="*/ 36 h 83"/>
                    <a:gd name="T28" fmla="*/ 4 w 43"/>
                    <a:gd name="T29" fmla="*/ 28 h 83"/>
                    <a:gd name="T30" fmla="*/ 4 w 43"/>
                    <a:gd name="T31" fmla="*/ 24 h 83"/>
                    <a:gd name="T32" fmla="*/ 8 w 43"/>
                    <a:gd name="T33" fmla="*/ 16 h 83"/>
                    <a:gd name="T34" fmla="*/ 12 w 43"/>
                    <a:gd name="T35" fmla="*/ 12 h 83"/>
                    <a:gd name="T36" fmla="*/ 16 w 43"/>
                    <a:gd name="T37" fmla="*/ 8 h 83"/>
                    <a:gd name="T38" fmla="*/ 24 w 43"/>
                    <a:gd name="T39" fmla="*/ 4 h 83"/>
                    <a:gd name="T40" fmla="*/ 28 w 43"/>
                    <a:gd name="T41" fmla="*/ 0 h 83"/>
                    <a:gd name="T42" fmla="*/ 32 w 43"/>
                    <a:gd name="T43" fmla="*/ 0 h 83"/>
                    <a:gd name="T44" fmla="*/ 40 w 43"/>
                    <a:gd name="T45" fmla="*/ 0 h 83"/>
                    <a:gd name="T46" fmla="*/ 43 w 43"/>
                    <a:gd name="T47" fmla="*/ 0 h 8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83"/>
                    <a:gd name="T74" fmla="*/ 43 w 43"/>
                    <a:gd name="T75" fmla="*/ 83 h 8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83">
                      <a:moveTo>
                        <a:pt x="43" y="0"/>
                      </a:moveTo>
                      <a:lnTo>
                        <a:pt x="43" y="83"/>
                      </a:lnTo>
                      <a:lnTo>
                        <a:pt x="36" y="83"/>
                      </a:lnTo>
                      <a:lnTo>
                        <a:pt x="32" y="83"/>
                      </a:lnTo>
                      <a:lnTo>
                        <a:pt x="28" y="79"/>
                      </a:lnTo>
                      <a:lnTo>
                        <a:pt x="24" y="79"/>
                      </a:lnTo>
                      <a:lnTo>
                        <a:pt x="20" y="75"/>
                      </a:lnTo>
                      <a:lnTo>
                        <a:pt x="12" y="71"/>
                      </a:lnTo>
                      <a:lnTo>
                        <a:pt x="8" y="67"/>
                      </a:lnTo>
                      <a:lnTo>
                        <a:pt x="4" y="63"/>
                      </a:lnTo>
                      <a:lnTo>
                        <a:pt x="4" y="51"/>
                      </a:ln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4" y="28"/>
                      </a:lnTo>
                      <a:lnTo>
                        <a:pt x="4" y="24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" name="Freeform 263"/>
                <p:cNvSpPr>
                  <a:spLocks/>
                </p:cNvSpPr>
                <p:nvPr/>
              </p:nvSpPr>
              <p:spPr bwMode="auto">
                <a:xfrm>
                  <a:off x="1538" y="3252"/>
                  <a:ext cx="43" cy="83"/>
                </a:xfrm>
                <a:custGeom>
                  <a:avLst/>
                  <a:gdLst>
                    <a:gd name="T0" fmla="*/ 43 w 43"/>
                    <a:gd name="T1" fmla="*/ 0 h 83"/>
                    <a:gd name="T2" fmla="*/ 43 w 43"/>
                    <a:gd name="T3" fmla="*/ 83 h 83"/>
                    <a:gd name="T4" fmla="*/ 36 w 43"/>
                    <a:gd name="T5" fmla="*/ 83 h 83"/>
                    <a:gd name="T6" fmla="*/ 32 w 43"/>
                    <a:gd name="T7" fmla="*/ 83 h 83"/>
                    <a:gd name="T8" fmla="*/ 28 w 43"/>
                    <a:gd name="T9" fmla="*/ 79 h 83"/>
                    <a:gd name="T10" fmla="*/ 24 w 43"/>
                    <a:gd name="T11" fmla="*/ 79 h 83"/>
                    <a:gd name="T12" fmla="*/ 20 w 43"/>
                    <a:gd name="T13" fmla="*/ 75 h 83"/>
                    <a:gd name="T14" fmla="*/ 12 w 43"/>
                    <a:gd name="T15" fmla="*/ 71 h 83"/>
                    <a:gd name="T16" fmla="*/ 8 w 43"/>
                    <a:gd name="T17" fmla="*/ 67 h 83"/>
                    <a:gd name="T18" fmla="*/ 4 w 43"/>
                    <a:gd name="T19" fmla="*/ 63 h 83"/>
                    <a:gd name="T20" fmla="*/ 4 w 43"/>
                    <a:gd name="T21" fmla="*/ 51 h 83"/>
                    <a:gd name="T22" fmla="*/ 0 w 43"/>
                    <a:gd name="T23" fmla="*/ 48 h 83"/>
                    <a:gd name="T24" fmla="*/ 0 w 43"/>
                    <a:gd name="T25" fmla="*/ 40 h 83"/>
                    <a:gd name="T26" fmla="*/ 0 w 43"/>
                    <a:gd name="T27" fmla="*/ 36 h 83"/>
                    <a:gd name="T28" fmla="*/ 4 w 43"/>
                    <a:gd name="T29" fmla="*/ 28 h 83"/>
                    <a:gd name="T30" fmla="*/ 4 w 43"/>
                    <a:gd name="T31" fmla="*/ 24 h 83"/>
                    <a:gd name="T32" fmla="*/ 8 w 43"/>
                    <a:gd name="T33" fmla="*/ 16 h 83"/>
                    <a:gd name="T34" fmla="*/ 12 w 43"/>
                    <a:gd name="T35" fmla="*/ 12 h 83"/>
                    <a:gd name="T36" fmla="*/ 16 w 43"/>
                    <a:gd name="T37" fmla="*/ 8 h 83"/>
                    <a:gd name="T38" fmla="*/ 24 w 43"/>
                    <a:gd name="T39" fmla="*/ 4 h 83"/>
                    <a:gd name="T40" fmla="*/ 28 w 43"/>
                    <a:gd name="T41" fmla="*/ 0 h 83"/>
                    <a:gd name="T42" fmla="*/ 32 w 43"/>
                    <a:gd name="T43" fmla="*/ 0 h 83"/>
                    <a:gd name="T44" fmla="*/ 40 w 43"/>
                    <a:gd name="T45" fmla="*/ 0 h 83"/>
                    <a:gd name="T46" fmla="*/ 43 w 43"/>
                    <a:gd name="T47" fmla="*/ 0 h 8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83"/>
                    <a:gd name="T74" fmla="*/ 43 w 43"/>
                    <a:gd name="T75" fmla="*/ 83 h 8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83">
                      <a:moveTo>
                        <a:pt x="43" y="0"/>
                      </a:moveTo>
                      <a:lnTo>
                        <a:pt x="43" y="83"/>
                      </a:lnTo>
                      <a:lnTo>
                        <a:pt x="36" y="83"/>
                      </a:lnTo>
                      <a:lnTo>
                        <a:pt x="32" y="83"/>
                      </a:lnTo>
                      <a:lnTo>
                        <a:pt x="28" y="79"/>
                      </a:lnTo>
                      <a:lnTo>
                        <a:pt x="24" y="79"/>
                      </a:lnTo>
                      <a:lnTo>
                        <a:pt x="20" y="75"/>
                      </a:lnTo>
                      <a:lnTo>
                        <a:pt x="12" y="71"/>
                      </a:lnTo>
                      <a:lnTo>
                        <a:pt x="8" y="67"/>
                      </a:lnTo>
                      <a:lnTo>
                        <a:pt x="4" y="63"/>
                      </a:lnTo>
                      <a:lnTo>
                        <a:pt x="4" y="51"/>
                      </a:ln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4" y="28"/>
                      </a:lnTo>
                      <a:lnTo>
                        <a:pt x="4" y="24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40" y="0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87" name="Group 272"/>
            <p:cNvGrpSpPr>
              <a:grpSpLocks/>
            </p:cNvGrpSpPr>
            <p:nvPr/>
          </p:nvGrpSpPr>
          <p:grpSpPr bwMode="auto">
            <a:xfrm>
              <a:off x="1860" y="3135"/>
              <a:ext cx="86" cy="82"/>
              <a:chOff x="1860" y="3135"/>
              <a:chExt cx="86" cy="82"/>
            </a:xfrm>
          </p:grpSpPr>
          <p:grpSp>
            <p:nvGrpSpPr>
              <p:cNvPr id="7453" name="Group 268"/>
              <p:cNvGrpSpPr>
                <a:grpSpLocks/>
              </p:cNvGrpSpPr>
              <p:nvPr/>
            </p:nvGrpSpPr>
            <p:grpSpPr bwMode="auto">
              <a:xfrm>
                <a:off x="1860" y="3135"/>
                <a:ext cx="86" cy="82"/>
                <a:chOff x="1860" y="3135"/>
                <a:chExt cx="86" cy="82"/>
              </a:xfrm>
            </p:grpSpPr>
            <p:sp>
              <p:nvSpPr>
                <p:cNvPr id="7457" name="Freeform 266"/>
                <p:cNvSpPr>
                  <a:spLocks/>
                </p:cNvSpPr>
                <p:nvPr/>
              </p:nvSpPr>
              <p:spPr bwMode="auto">
                <a:xfrm>
                  <a:off x="1860" y="3135"/>
                  <a:ext cx="86" cy="82"/>
                </a:xfrm>
                <a:custGeom>
                  <a:avLst/>
                  <a:gdLst>
                    <a:gd name="T0" fmla="*/ 8 w 86"/>
                    <a:gd name="T1" fmla="*/ 15 h 82"/>
                    <a:gd name="T2" fmla="*/ 4 w 86"/>
                    <a:gd name="T3" fmla="*/ 23 h 82"/>
                    <a:gd name="T4" fmla="*/ 4 w 86"/>
                    <a:gd name="T5" fmla="*/ 31 h 82"/>
                    <a:gd name="T6" fmla="*/ 0 w 86"/>
                    <a:gd name="T7" fmla="*/ 35 h 82"/>
                    <a:gd name="T8" fmla="*/ 0 w 86"/>
                    <a:gd name="T9" fmla="*/ 43 h 82"/>
                    <a:gd name="T10" fmla="*/ 4 w 86"/>
                    <a:gd name="T11" fmla="*/ 51 h 82"/>
                    <a:gd name="T12" fmla="*/ 4 w 86"/>
                    <a:gd name="T13" fmla="*/ 59 h 82"/>
                    <a:gd name="T14" fmla="*/ 8 w 86"/>
                    <a:gd name="T15" fmla="*/ 63 h 82"/>
                    <a:gd name="T16" fmla="*/ 16 w 86"/>
                    <a:gd name="T17" fmla="*/ 70 h 82"/>
                    <a:gd name="T18" fmla="*/ 20 w 86"/>
                    <a:gd name="T19" fmla="*/ 74 h 82"/>
                    <a:gd name="T20" fmla="*/ 28 w 86"/>
                    <a:gd name="T21" fmla="*/ 78 h 82"/>
                    <a:gd name="T22" fmla="*/ 31 w 86"/>
                    <a:gd name="T23" fmla="*/ 82 h 82"/>
                    <a:gd name="T24" fmla="*/ 39 w 86"/>
                    <a:gd name="T25" fmla="*/ 82 h 82"/>
                    <a:gd name="T26" fmla="*/ 47 w 86"/>
                    <a:gd name="T27" fmla="*/ 82 h 82"/>
                    <a:gd name="T28" fmla="*/ 55 w 86"/>
                    <a:gd name="T29" fmla="*/ 82 h 82"/>
                    <a:gd name="T30" fmla="*/ 59 w 86"/>
                    <a:gd name="T31" fmla="*/ 78 h 82"/>
                    <a:gd name="T32" fmla="*/ 67 w 86"/>
                    <a:gd name="T33" fmla="*/ 74 h 82"/>
                    <a:gd name="T34" fmla="*/ 75 w 86"/>
                    <a:gd name="T35" fmla="*/ 70 h 82"/>
                    <a:gd name="T36" fmla="*/ 79 w 86"/>
                    <a:gd name="T37" fmla="*/ 63 h 82"/>
                    <a:gd name="T38" fmla="*/ 83 w 86"/>
                    <a:gd name="T39" fmla="*/ 59 h 82"/>
                    <a:gd name="T40" fmla="*/ 83 w 86"/>
                    <a:gd name="T41" fmla="*/ 51 h 82"/>
                    <a:gd name="T42" fmla="*/ 86 w 86"/>
                    <a:gd name="T43" fmla="*/ 43 h 82"/>
                    <a:gd name="T44" fmla="*/ 86 w 86"/>
                    <a:gd name="T45" fmla="*/ 35 h 82"/>
                    <a:gd name="T46" fmla="*/ 83 w 86"/>
                    <a:gd name="T47" fmla="*/ 31 h 82"/>
                    <a:gd name="T48" fmla="*/ 83 w 86"/>
                    <a:gd name="T49" fmla="*/ 23 h 82"/>
                    <a:gd name="T50" fmla="*/ 79 w 86"/>
                    <a:gd name="T51" fmla="*/ 15 h 82"/>
                    <a:gd name="T52" fmla="*/ 75 w 86"/>
                    <a:gd name="T53" fmla="*/ 11 h 82"/>
                    <a:gd name="T54" fmla="*/ 67 w 86"/>
                    <a:gd name="T55" fmla="*/ 8 h 82"/>
                    <a:gd name="T56" fmla="*/ 59 w 86"/>
                    <a:gd name="T57" fmla="*/ 4 h 82"/>
                    <a:gd name="T58" fmla="*/ 55 w 86"/>
                    <a:gd name="T59" fmla="*/ 0 h 82"/>
                    <a:gd name="T60" fmla="*/ 47 w 86"/>
                    <a:gd name="T61" fmla="*/ 0 h 82"/>
                    <a:gd name="T62" fmla="*/ 39 w 86"/>
                    <a:gd name="T63" fmla="*/ 0 h 82"/>
                    <a:gd name="T64" fmla="*/ 31 w 86"/>
                    <a:gd name="T65" fmla="*/ 0 h 82"/>
                    <a:gd name="T66" fmla="*/ 24 w 86"/>
                    <a:gd name="T67" fmla="*/ 4 h 82"/>
                    <a:gd name="T68" fmla="*/ 20 w 86"/>
                    <a:gd name="T69" fmla="*/ 8 h 82"/>
                    <a:gd name="T70" fmla="*/ 12 w 86"/>
                    <a:gd name="T71" fmla="*/ 11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12" y="11"/>
                      </a:moveTo>
                      <a:lnTo>
                        <a:pt x="8" y="15"/>
                      </a:lnTo>
                      <a:lnTo>
                        <a:pt x="8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8" y="63"/>
                      </a:lnTo>
                      <a:lnTo>
                        <a:pt x="12" y="66"/>
                      </a:lnTo>
                      <a:lnTo>
                        <a:pt x="16" y="70"/>
                      </a:lnTo>
                      <a:lnTo>
                        <a:pt x="20" y="74"/>
                      </a:lnTo>
                      <a:lnTo>
                        <a:pt x="24" y="78"/>
                      </a:lnTo>
                      <a:lnTo>
                        <a:pt x="28" y="78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3" y="78"/>
                      </a:lnTo>
                      <a:lnTo>
                        <a:pt x="67" y="74"/>
                      </a:lnTo>
                      <a:lnTo>
                        <a:pt x="71" y="70"/>
                      </a:lnTo>
                      <a:lnTo>
                        <a:pt x="75" y="70"/>
                      </a:lnTo>
                      <a:lnTo>
                        <a:pt x="75" y="66"/>
                      </a:lnTo>
                      <a:lnTo>
                        <a:pt x="79" y="63"/>
                      </a:lnTo>
                      <a:lnTo>
                        <a:pt x="83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3" y="31"/>
                      </a:lnTo>
                      <a:lnTo>
                        <a:pt x="83" y="27"/>
                      </a:lnTo>
                      <a:lnTo>
                        <a:pt x="83" y="23"/>
                      </a:lnTo>
                      <a:lnTo>
                        <a:pt x="79" y="19"/>
                      </a:lnTo>
                      <a:lnTo>
                        <a:pt x="79" y="15"/>
                      </a:lnTo>
                      <a:lnTo>
                        <a:pt x="75" y="15"/>
                      </a:lnTo>
                      <a:lnTo>
                        <a:pt x="75" y="11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4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" name="Freeform 267"/>
                <p:cNvSpPr>
                  <a:spLocks/>
                </p:cNvSpPr>
                <p:nvPr/>
              </p:nvSpPr>
              <p:spPr bwMode="auto">
                <a:xfrm>
                  <a:off x="1860" y="3135"/>
                  <a:ext cx="86" cy="82"/>
                </a:xfrm>
                <a:custGeom>
                  <a:avLst/>
                  <a:gdLst>
                    <a:gd name="T0" fmla="*/ 8 w 86"/>
                    <a:gd name="T1" fmla="*/ 15 h 82"/>
                    <a:gd name="T2" fmla="*/ 4 w 86"/>
                    <a:gd name="T3" fmla="*/ 23 h 82"/>
                    <a:gd name="T4" fmla="*/ 4 w 86"/>
                    <a:gd name="T5" fmla="*/ 31 h 82"/>
                    <a:gd name="T6" fmla="*/ 0 w 86"/>
                    <a:gd name="T7" fmla="*/ 35 h 82"/>
                    <a:gd name="T8" fmla="*/ 0 w 86"/>
                    <a:gd name="T9" fmla="*/ 43 h 82"/>
                    <a:gd name="T10" fmla="*/ 4 w 86"/>
                    <a:gd name="T11" fmla="*/ 51 h 82"/>
                    <a:gd name="T12" fmla="*/ 4 w 86"/>
                    <a:gd name="T13" fmla="*/ 59 h 82"/>
                    <a:gd name="T14" fmla="*/ 8 w 86"/>
                    <a:gd name="T15" fmla="*/ 63 h 82"/>
                    <a:gd name="T16" fmla="*/ 16 w 86"/>
                    <a:gd name="T17" fmla="*/ 70 h 82"/>
                    <a:gd name="T18" fmla="*/ 20 w 86"/>
                    <a:gd name="T19" fmla="*/ 74 h 82"/>
                    <a:gd name="T20" fmla="*/ 28 w 86"/>
                    <a:gd name="T21" fmla="*/ 78 h 82"/>
                    <a:gd name="T22" fmla="*/ 31 w 86"/>
                    <a:gd name="T23" fmla="*/ 82 h 82"/>
                    <a:gd name="T24" fmla="*/ 39 w 86"/>
                    <a:gd name="T25" fmla="*/ 82 h 82"/>
                    <a:gd name="T26" fmla="*/ 47 w 86"/>
                    <a:gd name="T27" fmla="*/ 82 h 82"/>
                    <a:gd name="T28" fmla="*/ 55 w 86"/>
                    <a:gd name="T29" fmla="*/ 82 h 82"/>
                    <a:gd name="T30" fmla="*/ 59 w 86"/>
                    <a:gd name="T31" fmla="*/ 78 h 82"/>
                    <a:gd name="T32" fmla="*/ 67 w 86"/>
                    <a:gd name="T33" fmla="*/ 74 h 82"/>
                    <a:gd name="T34" fmla="*/ 75 w 86"/>
                    <a:gd name="T35" fmla="*/ 70 h 82"/>
                    <a:gd name="T36" fmla="*/ 79 w 86"/>
                    <a:gd name="T37" fmla="*/ 63 h 82"/>
                    <a:gd name="T38" fmla="*/ 83 w 86"/>
                    <a:gd name="T39" fmla="*/ 59 h 82"/>
                    <a:gd name="T40" fmla="*/ 83 w 86"/>
                    <a:gd name="T41" fmla="*/ 51 h 82"/>
                    <a:gd name="T42" fmla="*/ 86 w 86"/>
                    <a:gd name="T43" fmla="*/ 43 h 82"/>
                    <a:gd name="T44" fmla="*/ 86 w 86"/>
                    <a:gd name="T45" fmla="*/ 35 h 82"/>
                    <a:gd name="T46" fmla="*/ 83 w 86"/>
                    <a:gd name="T47" fmla="*/ 31 h 82"/>
                    <a:gd name="T48" fmla="*/ 83 w 86"/>
                    <a:gd name="T49" fmla="*/ 23 h 82"/>
                    <a:gd name="T50" fmla="*/ 79 w 86"/>
                    <a:gd name="T51" fmla="*/ 15 h 82"/>
                    <a:gd name="T52" fmla="*/ 75 w 86"/>
                    <a:gd name="T53" fmla="*/ 11 h 82"/>
                    <a:gd name="T54" fmla="*/ 67 w 86"/>
                    <a:gd name="T55" fmla="*/ 8 h 82"/>
                    <a:gd name="T56" fmla="*/ 59 w 86"/>
                    <a:gd name="T57" fmla="*/ 4 h 82"/>
                    <a:gd name="T58" fmla="*/ 55 w 86"/>
                    <a:gd name="T59" fmla="*/ 0 h 82"/>
                    <a:gd name="T60" fmla="*/ 47 w 86"/>
                    <a:gd name="T61" fmla="*/ 0 h 82"/>
                    <a:gd name="T62" fmla="*/ 39 w 86"/>
                    <a:gd name="T63" fmla="*/ 0 h 82"/>
                    <a:gd name="T64" fmla="*/ 31 w 86"/>
                    <a:gd name="T65" fmla="*/ 0 h 82"/>
                    <a:gd name="T66" fmla="*/ 24 w 86"/>
                    <a:gd name="T67" fmla="*/ 4 h 82"/>
                    <a:gd name="T68" fmla="*/ 20 w 86"/>
                    <a:gd name="T69" fmla="*/ 8 h 82"/>
                    <a:gd name="T70" fmla="*/ 12 w 86"/>
                    <a:gd name="T71" fmla="*/ 11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12" y="11"/>
                      </a:moveTo>
                      <a:lnTo>
                        <a:pt x="8" y="15"/>
                      </a:lnTo>
                      <a:lnTo>
                        <a:pt x="8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8" y="63"/>
                      </a:lnTo>
                      <a:lnTo>
                        <a:pt x="12" y="66"/>
                      </a:lnTo>
                      <a:lnTo>
                        <a:pt x="16" y="70"/>
                      </a:lnTo>
                      <a:lnTo>
                        <a:pt x="20" y="74"/>
                      </a:lnTo>
                      <a:lnTo>
                        <a:pt x="24" y="78"/>
                      </a:lnTo>
                      <a:lnTo>
                        <a:pt x="28" y="78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3" y="78"/>
                      </a:lnTo>
                      <a:lnTo>
                        <a:pt x="67" y="74"/>
                      </a:lnTo>
                      <a:lnTo>
                        <a:pt x="71" y="70"/>
                      </a:lnTo>
                      <a:lnTo>
                        <a:pt x="75" y="70"/>
                      </a:lnTo>
                      <a:lnTo>
                        <a:pt x="75" y="66"/>
                      </a:lnTo>
                      <a:lnTo>
                        <a:pt x="79" y="63"/>
                      </a:lnTo>
                      <a:lnTo>
                        <a:pt x="83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3" y="31"/>
                      </a:lnTo>
                      <a:lnTo>
                        <a:pt x="83" y="27"/>
                      </a:lnTo>
                      <a:lnTo>
                        <a:pt x="83" y="23"/>
                      </a:lnTo>
                      <a:lnTo>
                        <a:pt x="79" y="19"/>
                      </a:lnTo>
                      <a:lnTo>
                        <a:pt x="79" y="15"/>
                      </a:lnTo>
                      <a:lnTo>
                        <a:pt x="75" y="15"/>
                      </a:lnTo>
                      <a:lnTo>
                        <a:pt x="75" y="11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4" y="4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54" name="Group 271"/>
              <p:cNvGrpSpPr>
                <a:grpSpLocks/>
              </p:cNvGrpSpPr>
              <p:nvPr/>
            </p:nvGrpSpPr>
            <p:grpSpPr bwMode="auto">
              <a:xfrm>
                <a:off x="1872" y="3135"/>
                <a:ext cx="74" cy="66"/>
                <a:chOff x="1872" y="3135"/>
                <a:chExt cx="74" cy="66"/>
              </a:xfrm>
            </p:grpSpPr>
            <p:sp>
              <p:nvSpPr>
                <p:cNvPr id="7455" name="Freeform 269"/>
                <p:cNvSpPr>
                  <a:spLocks/>
                </p:cNvSpPr>
                <p:nvPr/>
              </p:nvSpPr>
              <p:spPr bwMode="auto">
                <a:xfrm>
                  <a:off x="1872" y="3135"/>
                  <a:ext cx="74" cy="66"/>
                </a:xfrm>
                <a:custGeom>
                  <a:avLst/>
                  <a:gdLst>
                    <a:gd name="T0" fmla="*/ 63 w 74"/>
                    <a:gd name="T1" fmla="*/ 66 h 66"/>
                    <a:gd name="T2" fmla="*/ 0 w 74"/>
                    <a:gd name="T3" fmla="*/ 15 h 66"/>
                    <a:gd name="T4" fmla="*/ 4 w 74"/>
                    <a:gd name="T5" fmla="*/ 8 h 66"/>
                    <a:gd name="T6" fmla="*/ 8 w 74"/>
                    <a:gd name="T7" fmla="*/ 8 h 66"/>
                    <a:gd name="T8" fmla="*/ 12 w 74"/>
                    <a:gd name="T9" fmla="*/ 4 h 66"/>
                    <a:gd name="T10" fmla="*/ 16 w 74"/>
                    <a:gd name="T11" fmla="*/ 0 h 66"/>
                    <a:gd name="T12" fmla="*/ 19 w 74"/>
                    <a:gd name="T13" fmla="*/ 0 h 66"/>
                    <a:gd name="T14" fmla="*/ 27 w 74"/>
                    <a:gd name="T15" fmla="*/ 0 h 66"/>
                    <a:gd name="T16" fmla="*/ 31 w 74"/>
                    <a:gd name="T17" fmla="*/ 0 h 66"/>
                    <a:gd name="T18" fmla="*/ 39 w 74"/>
                    <a:gd name="T19" fmla="*/ 0 h 66"/>
                    <a:gd name="T20" fmla="*/ 47 w 74"/>
                    <a:gd name="T21" fmla="*/ 0 h 66"/>
                    <a:gd name="T22" fmla="*/ 55 w 74"/>
                    <a:gd name="T23" fmla="*/ 4 h 66"/>
                    <a:gd name="T24" fmla="*/ 59 w 74"/>
                    <a:gd name="T25" fmla="*/ 8 h 66"/>
                    <a:gd name="T26" fmla="*/ 63 w 74"/>
                    <a:gd name="T27" fmla="*/ 11 h 66"/>
                    <a:gd name="T28" fmla="*/ 67 w 74"/>
                    <a:gd name="T29" fmla="*/ 19 h 66"/>
                    <a:gd name="T30" fmla="*/ 71 w 74"/>
                    <a:gd name="T31" fmla="*/ 23 h 66"/>
                    <a:gd name="T32" fmla="*/ 71 w 74"/>
                    <a:gd name="T33" fmla="*/ 31 h 66"/>
                    <a:gd name="T34" fmla="*/ 71 w 74"/>
                    <a:gd name="T35" fmla="*/ 35 h 66"/>
                    <a:gd name="T36" fmla="*/ 74 w 74"/>
                    <a:gd name="T37" fmla="*/ 43 h 66"/>
                    <a:gd name="T38" fmla="*/ 71 w 74"/>
                    <a:gd name="T39" fmla="*/ 51 h 66"/>
                    <a:gd name="T40" fmla="*/ 71 w 74"/>
                    <a:gd name="T41" fmla="*/ 55 h 66"/>
                    <a:gd name="T42" fmla="*/ 67 w 74"/>
                    <a:gd name="T43" fmla="*/ 59 h 66"/>
                    <a:gd name="T44" fmla="*/ 67 w 74"/>
                    <a:gd name="T45" fmla="*/ 63 h 66"/>
                    <a:gd name="T46" fmla="*/ 63 w 74"/>
                    <a:gd name="T47" fmla="*/ 66 h 6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66"/>
                    <a:gd name="T74" fmla="*/ 74 w 74"/>
                    <a:gd name="T75" fmla="*/ 66 h 6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66">
                      <a:moveTo>
                        <a:pt x="63" y="66"/>
                      </a:moveTo>
                      <a:lnTo>
                        <a:pt x="0" y="15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5" y="4"/>
                      </a:lnTo>
                      <a:lnTo>
                        <a:pt x="59" y="8"/>
                      </a:lnTo>
                      <a:lnTo>
                        <a:pt x="63" y="11"/>
                      </a:lnTo>
                      <a:lnTo>
                        <a:pt x="67" y="19"/>
                      </a:lnTo>
                      <a:lnTo>
                        <a:pt x="71" y="23"/>
                      </a:lnTo>
                      <a:lnTo>
                        <a:pt x="71" y="31"/>
                      </a:lnTo>
                      <a:lnTo>
                        <a:pt x="71" y="35"/>
                      </a:lnTo>
                      <a:lnTo>
                        <a:pt x="74" y="43"/>
                      </a:lnTo>
                      <a:lnTo>
                        <a:pt x="71" y="51"/>
                      </a:lnTo>
                      <a:lnTo>
                        <a:pt x="71" y="55"/>
                      </a:lnTo>
                      <a:lnTo>
                        <a:pt x="67" y="59"/>
                      </a:lnTo>
                      <a:lnTo>
                        <a:pt x="67" y="63"/>
                      </a:lnTo>
                      <a:lnTo>
                        <a:pt x="63" y="6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" name="Freeform 270"/>
                <p:cNvSpPr>
                  <a:spLocks/>
                </p:cNvSpPr>
                <p:nvPr/>
              </p:nvSpPr>
              <p:spPr bwMode="auto">
                <a:xfrm>
                  <a:off x="1872" y="3135"/>
                  <a:ext cx="74" cy="66"/>
                </a:xfrm>
                <a:custGeom>
                  <a:avLst/>
                  <a:gdLst>
                    <a:gd name="T0" fmla="*/ 63 w 74"/>
                    <a:gd name="T1" fmla="*/ 66 h 66"/>
                    <a:gd name="T2" fmla="*/ 0 w 74"/>
                    <a:gd name="T3" fmla="*/ 15 h 66"/>
                    <a:gd name="T4" fmla="*/ 4 w 74"/>
                    <a:gd name="T5" fmla="*/ 8 h 66"/>
                    <a:gd name="T6" fmla="*/ 8 w 74"/>
                    <a:gd name="T7" fmla="*/ 8 h 66"/>
                    <a:gd name="T8" fmla="*/ 12 w 74"/>
                    <a:gd name="T9" fmla="*/ 4 h 66"/>
                    <a:gd name="T10" fmla="*/ 16 w 74"/>
                    <a:gd name="T11" fmla="*/ 0 h 66"/>
                    <a:gd name="T12" fmla="*/ 19 w 74"/>
                    <a:gd name="T13" fmla="*/ 0 h 66"/>
                    <a:gd name="T14" fmla="*/ 27 w 74"/>
                    <a:gd name="T15" fmla="*/ 0 h 66"/>
                    <a:gd name="T16" fmla="*/ 31 w 74"/>
                    <a:gd name="T17" fmla="*/ 0 h 66"/>
                    <a:gd name="T18" fmla="*/ 39 w 74"/>
                    <a:gd name="T19" fmla="*/ 0 h 66"/>
                    <a:gd name="T20" fmla="*/ 47 w 74"/>
                    <a:gd name="T21" fmla="*/ 0 h 66"/>
                    <a:gd name="T22" fmla="*/ 55 w 74"/>
                    <a:gd name="T23" fmla="*/ 4 h 66"/>
                    <a:gd name="T24" fmla="*/ 59 w 74"/>
                    <a:gd name="T25" fmla="*/ 8 h 66"/>
                    <a:gd name="T26" fmla="*/ 63 w 74"/>
                    <a:gd name="T27" fmla="*/ 11 h 66"/>
                    <a:gd name="T28" fmla="*/ 67 w 74"/>
                    <a:gd name="T29" fmla="*/ 19 h 66"/>
                    <a:gd name="T30" fmla="*/ 71 w 74"/>
                    <a:gd name="T31" fmla="*/ 23 h 66"/>
                    <a:gd name="T32" fmla="*/ 71 w 74"/>
                    <a:gd name="T33" fmla="*/ 31 h 66"/>
                    <a:gd name="T34" fmla="*/ 71 w 74"/>
                    <a:gd name="T35" fmla="*/ 35 h 66"/>
                    <a:gd name="T36" fmla="*/ 74 w 74"/>
                    <a:gd name="T37" fmla="*/ 43 h 66"/>
                    <a:gd name="T38" fmla="*/ 71 w 74"/>
                    <a:gd name="T39" fmla="*/ 51 h 66"/>
                    <a:gd name="T40" fmla="*/ 71 w 74"/>
                    <a:gd name="T41" fmla="*/ 55 h 66"/>
                    <a:gd name="T42" fmla="*/ 67 w 74"/>
                    <a:gd name="T43" fmla="*/ 59 h 66"/>
                    <a:gd name="T44" fmla="*/ 67 w 74"/>
                    <a:gd name="T45" fmla="*/ 63 h 66"/>
                    <a:gd name="T46" fmla="*/ 63 w 74"/>
                    <a:gd name="T47" fmla="*/ 66 h 6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66"/>
                    <a:gd name="T74" fmla="*/ 74 w 74"/>
                    <a:gd name="T75" fmla="*/ 66 h 6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66">
                      <a:moveTo>
                        <a:pt x="63" y="66"/>
                      </a:moveTo>
                      <a:lnTo>
                        <a:pt x="0" y="15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5" y="4"/>
                      </a:lnTo>
                      <a:lnTo>
                        <a:pt x="59" y="8"/>
                      </a:lnTo>
                      <a:lnTo>
                        <a:pt x="63" y="11"/>
                      </a:lnTo>
                      <a:lnTo>
                        <a:pt x="67" y="19"/>
                      </a:lnTo>
                      <a:lnTo>
                        <a:pt x="71" y="23"/>
                      </a:lnTo>
                      <a:lnTo>
                        <a:pt x="71" y="31"/>
                      </a:lnTo>
                      <a:lnTo>
                        <a:pt x="71" y="35"/>
                      </a:lnTo>
                      <a:lnTo>
                        <a:pt x="74" y="43"/>
                      </a:lnTo>
                      <a:lnTo>
                        <a:pt x="71" y="51"/>
                      </a:lnTo>
                      <a:lnTo>
                        <a:pt x="71" y="55"/>
                      </a:lnTo>
                      <a:lnTo>
                        <a:pt x="67" y="59"/>
                      </a:lnTo>
                      <a:lnTo>
                        <a:pt x="67" y="63"/>
                      </a:lnTo>
                      <a:lnTo>
                        <a:pt x="63" y="66"/>
                      </a:lnTo>
                    </a:path>
                  </a:pathLst>
                </a:custGeom>
                <a:solidFill>
                  <a:schemeClr val="tx1"/>
                </a:solidFill>
                <a:ln w="4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88" name="Group 279"/>
            <p:cNvGrpSpPr>
              <a:grpSpLocks/>
            </p:cNvGrpSpPr>
            <p:nvPr/>
          </p:nvGrpSpPr>
          <p:grpSpPr bwMode="auto">
            <a:xfrm>
              <a:off x="1676" y="2801"/>
              <a:ext cx="86" cy="83"/>
              <a:chOff x="1676" y="2801"/>
              <a:chExt cx="86" cy="83"/>
            </a:xfrm>
          </p:grpSpPr>
          <p:grpSp>
            <p:nvGrpSpPr>
              <p:cNvPr id="7447" name="Group 275"/>
              <p:cNvGrpSpPr>
                <a:grpSpLocks/>
              </p:cNvGrpSpPr>
              <p:nvPr/>
            </p:nvGrpSpPr>
            <p:grpSpPr bwMode="auto">
              <a:xfrm>
                <a:off x="1676" y="2801"/>
                <a:ext cx="86" cy="83"/>
                <a:chOff x="1676" y="2801"/>
                <a:chExt cx="86" cy="83"/>
              </a:xfrm>
            </p:grpSpPr>
            <p:sp>
              <p:nvSpPr>
                <p:cNvPr id="7451" name="Freeform 273"/>
                <p:cNvSpPr>
                  <a:spLocks/>
                </p:cNvSpPr>
                <p:nvPr/>
              </p:nvSpPr>
              <p:spPr bwMode="auto">
                <a:xfrm>
                  <a:off x="1676" y="2801"/>
                  <a:ext cx="86" cy="83"/>
                </a:xfrm>
                <a:custGeom>
                  <a:avLst/>
                  <a:gdLst>
                    <a:gd name="T0" fmla="*/ 7 w 86"/>
                    <a:gd name="T1" fmla="*/ 16 h 83"/>
                    <a:gd name="T2" fmla="*/ 4 w 86"/>
                    <a:gd name="T3" fmla="*/ 24 h 83"/>
                    <a:gd name="T4" fmla="*/ 4 w 86"/>
                    <a:gd name="T5" fmla="*/ 32 h 83"/>
                    <a:gd name="T6" fmla="*/ 0 w 86"/>
                    <a:gd name="T7" fmla="*/ 35 h 83"/>
                    <a:gd name="T8" fmla="*/ 0 w 86"/>
                    <a:gd name="T9" fmla="*/ 43 h 83"/>
                    <a:gd name="T10" fmla="*/ 4 w 86"/>
                    <a:gd name="T11" fmla="*/ 51 h 83"/>
                    <a:gd name="T12" fmla="*/ 4 w 86"/>
                    <a:gd name="T13" fmla="*/ 59 h 83"/>
                    <a:gd name="T14" fmla="*/ 7 w 86"/>
                    <a:gd name="T15" fmla="*/ 63 h 83"/>
                    <a:gd name="T16" fmla="*/ 11 w 86"/>
                    <a:gd name="T17" fmla="*/ 71 h 83"/>
                    <a:gd name="T18" fmla="*/ 19 w 86"/>
                    <a:gd name="T19" fmla="*/ 75 h 83"/>
                    <a:gd name="T20" fmla="*/ 27 w 86"/>
                    <a:gd name="T21" fmla="*/ 79 h 83"/>
                    <a:gd name="T22" fmla="*/ 31 w 86"/>
                    <a:gd name="T23" fmla="*/ 83 h 83"/>
                    <a:gd name="T24" fmla="*/ 39 w 86"/>
                    <a:gd name="T25" fmla="*/ 83 h 83"/>
                    <a:gd name="T26" fmla="*/ 47 w 86"/>
                    <a:gd name="T27" fmla="*/ 83 h 83"/>
                    <a:gd name="T28" fmla="*/ 55 w 86"/>
                    <a:gd name="T29" fmla="*/ 83 h 83"/>
                    <a:gd name="T30" fmla="*/ 62 w 86"/>
                    <a:gd name="T31" fmla="*/ 79 h 83"/>
                    <a:gd name="T32" fmla="*/ 66 w 86"/>
                    <a:gd name="T33" fmla="*/ 75 h 83"/>
                    <a:gd name="T34" fmla="*/ 74 w 86"/>
                    <a:gd name="T35" fmla="*/ 71 h 83"/>
                    <a:gd name="T36" fmla="*/ 78 w 86"/>
                    <a:gd name="T37" fmla="*/ 67 h 83"/>
                    <a:gd name="T38" fmla="*/ 82 w 86"/>
                    <a:gd name="T39" fmla="*/ 59 h 83"/>
                    <a:gd name="T40" fmla="*/ 82 w 86"/>
                    <a:gd name="T41" fmla="*/ 51 h 83"/>
                    <a:gd name="T42" fmla="*/ 86 w 86"/>
                    <a:gd name="T43" fmla="*/ 43 h 83"/>
                    <a:gd name="T44" fmla="*/ 86 w 86"/>
                    <a:gd name="T45" fmla="*/ 35 h 83"/>
                    <a:gd name="T46" fmla="*/ 82 w 86"/>
                    <a:gd name="T47" fmla="*/ 32 h 83"/>
                    <a:gd name="T48" fmla="*/ 82 w 86"/>
                    <a:gd name="T49" fmla="*/ 24 h 83"/>
                    <a:gd name="T50" fmla="*/ 78 w 86"/>
                    <a:gd name="T51" fmla="*/ 16 h 83"/>
                    <a:gd name="T52" fmla="*/ 70 w 86"/>
                    <a:gd name="T53" fmla="*/ 12 h 83"/>
                    <a:gd name="T54" fmla="*/ 66 w 86"/>
                    <a:gd name="T55" fmla="*/ 8 h 83"/>
                    <a:gd name="T56" fmla="*/ 62 w 86"/>
                    <a:gd name="T57" fmla="*/ 4 h 83"/>
                    <a:gd name="T58" fmla="*/ 55 w 86"/>
                    <a:gd name="T59" fmla="*/ 0 h 83"/>
                    <a:gd name="T60" fmla="*/ 47 w 86"/>
                    <a:gd name="T61" fmla="*/ 0 h 83"/>
                    <a:gd name="T62" fmla="*/ 39 w 86"/>
                    <a:gd name="T63" fmla="*/ 0 h 83"/>
                    <a:gd name="T64" fmla="*/ 31 w 86"/>
                    <a:gd name="T65" fmla="*/ 0 h 83"/>
                    <a:gd name="T66" fmla="*/ 27 w 86"/>
                    <a:gd name="T67" fmla="*/ 4 h 83"/>
                    <a:gd name="T68" fmla="*/ 19 w 86"/>
                    <a:gd name="T69" fmla="*/ 8 h 83"/>
                    <a:gd name="T70" fmla="*/ 11 w 86"/>
                    <a:gd name="T71" fmla="*/ 12 h 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3"/>
                    <a:gd name="T110" fmla="*/ 86 w 86"/>
                    <a:gd name="T111" fmla="*/ 83 h 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3">
                      <a:moveTo>
                        <a:pt x="11" y="12"/>
                      </a:move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7" y="63"/>
                      </a:lnTo>
                      <a:lnTo>
                        <a:pt x="11" y="67"/>
                      </a:lnTo>
                      <a:lnTo>
                        <a:pt x="11" y="71"/>
                      </a:lnTo>
                      <a:lnTo>
                        <a:pt x="15" y="71"/>
                      </a:lnTo>
                      <a:lnTo>
                        <a:pt x="19" y="75"/>
                      </a:lnTo>
                      <a:lnTo>
                        <a:pt x="23" y="79"/>
                      </a:lnTo>
                      <a:lnTo>
                        <a:pt x="27" y="79"/>
                      </a:lnTo>
                      <a:lnTo>
                        <a:pt x="31" y="83"/>
                      </a:lnTo>
                      <a:lnTo>
                        <a:pt x="35" y="83"/>
                      </a:lnTo>
                      <a:lnTo>
                        <a:pt x="39" y="83"/>
                      </a:lnTo>
                      <a:lnTo>
                        <a:pt x="43" y="83"/>
                      </a:lnTo>
                      <a:lnTo>
                        <a:pt x="47" y="83"/>
                      </a:lnTo>
                      <a:lnTo>
                        <a:pt x="51" y="83"/>
                      </a:lnTo>
                      <a:lnTo>
                        <a:pt x="55" y="83"/>
                      </a:lnTo>
                      <a:lnTo>
                        <a:pt x="59" y="79"/>
                      </a:lnTo>
                      <a:lnTo>
                        <a:pt x="62" y="79"/>
                      </a:lnTo>
                      <a:lnTo>
                        <a:pt x="66" y="75"/>
                      </a:lnTo>
                      <a:lnTo>
                        <a:pt x="70" y="75"/>
                      </a:lnTo>
                      <a:lnTo>
                        <a:pt x="74" y="71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78" y="63"/>
                      </a:lnTo>
                      <a:lnTo>
                        <a:pt x="82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5"/>
                      </a:lnTo>
                      <a:lnTo>
                        <a:pt x="82" y="32"/>
                      </a:lnTo>
                      <a:lnTo>
                        <a:pt x="82" y="28"/>
                      </a:lnTo>
                      <a:lnTo>
                        <a:pt x="82" y="24"/>
                      </a:lnTo>
                      <a:lnTo>
                        <a:pt x="78" y="20"/>
                      </a:lnTo>
                      <a:lnTo>
                        <a:pt x="78" y="16"/>
                      </a:lnTo>
                      <a:lnTo>
                        <a:pt x="74" y="16"/>
                      </a:lnTo>
                      <a:lnTo>
                        <a:pt x="70" y="12"/>
                      </a:lnTo>
                      <a:lnTo>
                        <a:pt x="70" y="8"/>
                      </a:lnTo>
                      <a:lnTo>
                        <a:pt x="66" y="8"/>
                      </a:lnTo>
                      <a:lnTo>
                        <a:pt x="62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" name="Freeform 274"/>
                <p:cNvSpPr>
                  <a:spLocks/>
                </p:cNvSpPr>
                <p:nvPr/>
              </p:nvSpPr>
              <p:spPr bwMode="auto">
                <a:xfrm>
                  <a:off x="1676" y="2801"/>
                  <a:ext cx="86" cy="83"/>
                </a:xfrm>
                <a:custGeom>
                  <a:avLst/>
                  <a:gdLst>
                    <a:gd name="T0" fmla="*/ 7 w 86"/>
                    <a:gd name="T1" fmla="*/ 16 h 83"/>
                    <a:gd name="T2" fmla="*/ 4 w 86"/>
                    <a:gd name="T3" fmla="*/ 24 h 83"/>
                    <a:gd name="T4" fmla="*/ 4 w 86"/>
                    <a:gd name="T5" fmla="*/ 32 h 83"/>
                    <a:gd name="T6" fmla="*/ 0 w 86"/>
                    <a:gd name="T7" fmla="*/ 35 h 83"/>
                    <a:gd name="T8" fmla="*/ 0 w 86"/>
                    <a:gd name="T9" fmla="*/ 43 h 83"/>
                    <a:gd name="T10" fmla="*/ 4 w 86"/>
                    <a:gd name="T11" fmla="*/ 51 h 83"/>
                    <a:gd name="T12" fmla="*/ 4 w 86"/>
                    <a:gd name="T13" fmla="*/ 59 h 83"/>
                    <a:gd name="T14" fmla="*/ 7 w 86"/>
                    <a:gd name="T15" fmla="*/ 63 h 83"/>
                    <a:gd name="T16" fmla="*/ 11 w 86"/>
                    <a:gd name="T17" fmla="*/ 71 h 83"/>
                    <a:gd name="T18" fmla="*/ 19 w 86"/>
                    <a:gd name="T19" fmla="*/ 75 h 83"/>
                    <a:gd name="T20" fmla="*/ 27 w 86"/>
                    <a:gd name="T21" fmla="*/ 79 h 83"/>
                    <a:gd name="T22" fmla="*/ 31 w 86"/>
                    <a:gd name="T23" fmla="*/ 83 h 83"/>
                    <a:gd name="T24" fmla="*/ 39 w 86"/>
                    <a:gd name="T25" fmla="*/ 83 h 83"/>
                    <a:gd name="T26" fmla="*/ 47 w 86"/>
                    <a:gd name="T27" fmla="*/ 83 h 83"/>
                    <a:gd name="T28" fmla="*/ 55 w 86"/>
                    <a:gd name="T29" fmla="*/ 83 h 83"/>
                    <a:gd name="T30" fmla="*/ 62 w 86"/>
                    <a:gd name="T31" fmla="*/ 79 h 83"/>
                    <a:gd name="T32" fmla="*/ 66 w 86"/>
                    <a:gd name="T33" fmla="*/ 75 h 83"/>
                    <a:gd name="T34" fmla="*/ 74 w 86"/>
                    <a:gd name="T35" fmla="*/ 71 h 83"/>
                    <a:gd name="T36" fmla="*/ 78 w 86"/>
                    <a:gd name="T37" fmla="*/ 67 h 83"/>
                    <a:gd name="T38" fmla="*/ 82 w 86"/>
                    <a:gd name="T39" fmla="*/ 59 h 83"/>
                    <a:gd name="T40" fmla="*/ 82 w 86"/>
                    <a:gd name="T41" fmla="*/ 51 h 83"/>
                    <a:gd name="T42" fmla="*/ 86 w 86"/>
                    <a:gd name="T43" fmla="*/ 43 h 83"/>
                    <a:gd name="T44" fmla="*/ 86 w 86"/>
                    <a:gd name="T45" fmla="*/ 35 h 83"/>
                    <a:gd name="T46" fmla="*/ 82 w 86"/>
                    <a:gd name="T47" fmla="*/ 32 h 83"/>
                    <a:gd name="T48" fmla="*/ 82 w 86"/>
                    <a:gd name="T49" fmla="*/ 24 h 83"/>
                    <a:gd name="T50" fmla="*/ 78 w 86"/>
                    <a:gd name="T51" fmla="*/ 16 h 83"/>
                    <a:gd name="T52" fmla="*/ 70 w 86"/>
                    <a:gd name="T53" fmla="*/ 12 h 83"/>
                    <a:gd name="T54" fmla="*/ 66 w 86"/>
                    <a:gd name="T55" fmla="*/ 8 h 83"/>
                    <a:gd name="T56" fmla="*/ 62 w 86"/>
                    <a:gd name="T57" fmla="*/ 4 h 83"/>
                    <a:gd name="T58" fmla="*/ 55 w 86"/>
                    <a:gd name="T59" fmla="*/ 0 h 83"/>
                    <a:gd name="T60" fmla="*/ 47 w 86"/>
                    <a:gd name="T61" fmla="*/ 0 h 83"/>
                    <a:gd name="T62" fmla="*/ 39 w 86"/>
                    <a:gd name="T63" fmla="*/ 0 h 83"/>
                    <a:gd name="T64" fmla="*/ 31 w 86"/>
                    <a:gd name="T65" fmla="*/ 0 h 83"/>
                    <a:gd name="T66" fmla="*/ 27 w 86"/>
                    <a:gd name="T67" fmla="*/ 4 h 83"/>
                    <a:gd name="T68" fmla="*/ 19 w 86"/>
                    <a:gd name="T69" fmla="*/ 8 h 83"/>
                    <a:gd name="T70" fmla="*/ 11 w 86"/>
                    <a:gd name="T71" fmla="*/ 12 h 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3"/>
                    <a:gd name="T110" fmla="*/ 86 w 86"/>
                    <a:gd name="T111" fmla="*/ 83 h 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3">
                      <a:moveTo>
                        <a:pt x="11" y="12"/>
                      </a:move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7" y="63"/>
                      </a:lnTo>
                      <a:lnTo>
                        <a:pt x="11" y="67"/>
                      </a:lnTo>
                      <a:lnTo>
                        <a:pt x="11" y="71"/>
                      </a:lnTo>
                      <a:lnTo>
                        <a:pt x="15" y="71"/>
                      </a:lnTo>
                      <a:lnTo>
                        <a:pt x="19" y="75"/>
                      </a:lnTo>
                      <a:lnTo>
                        <a:pt x="23" y="79"/>
                      </a:lnTo>
                      <a:lnTo>
                        <a:pt x="27" y="79"/>
                      </a:lnTo>
                      <a:lnTo>
                        <a:pt x="31" y="83"/>
                      </a:lnTo>
                      <a:lnTo>
                        <a:pt x="35" y="83"/>
                      </a:lnTo>
                      <a:lnTo>
                        <a:pt x="39" y="83"/>
                      </a:lnTo>
                      <a:lnTo>
                        <a:pt x="43" y="83"/>
                      </a:lnTo>
                      <a:lnTo>
                        <a:pt x="47" y="83"/>
                      </a:lnTo>
                      <a:lnTo>
                        <a:pt x="51" y="83"/>
                      </a:lnTo>
                      <a:lnTo>
                        <a:pt x="55" y="83"/>
                      </a:lnTo>
                      <a:lnTo>
                        <a:pt x="59" y="79"/>
                      </a:lnTo>
                      <a:lnTo>
                        <a:pt x="62" y="79"/>
                      </a:lnTo>
                      <a:lnTo>
                        <a:pt x="66" y="75"/>
                      </a:lnTo>
                      <a:lnTo>
                        <a:pt x="70" y="75"/>
                      </a:lnTo>
                      <a:lnTo>
                        <a:pt x="74" y="71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78" y="63"/>
                      </a:lnTo>
                      <a:lnTo>
                        <a:pt x="82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5"/>
                      </a:lnTo>
                      <a:lnTo>
                        <a:pt x="82" y="32"/>
                      </a:lnTo>
                      <a:lnTo>
                        <a:pt x="82" y="28"/>
                      </a:lnTo>
                      <a:lnTo>
                        <a:pt x="82" y="24"/>
                      </a:lnTo>
                      <a:lnTo>
                        <a:pt x="78" y="20"/>
                      </a:lnTo>
                      <a:lnTo>
                        <a:pt x="78" y="16"/>
                      </a:lnTo>
                      <a:lnTo>
                        <a:pt x="74" y="16"/>
                      </a:lnTo>
                      <a:lnTo>
                        <a:pt x="70" y="12"/>
                      </a:lnTo>
                      <a:lnTo>
                        <a:pt x="70" y="8"/>
                      </a:lnTo>
                      <a:lnTo>
                        <a:pt x="66" y="8"/>
                      </a:lnTo>
                      <a:lnTo>
                        <a:pt x="62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48" name="Group 278"/>
              <p:cNvGrpSpPr>
                <a:grpSpLocks/>
              </p:cNvGrpSpPr>
              <p:nvPr/>
            </p:nvGrpSpPr>
            <p:grpSpPr bwMode="auto">
              <a:xfrm>
                <a:off x="1687" y="2801"/>
                <a:ext cx="75" cy="67"/>
                <a:chOff x="1687" y="2801"/>
                <a:chExt cx="75" cy="67"/>
              </a:xfrm>
            </p:grpSpPr>
            <p:sp>
              <p:nvSpPr>
                <p:cNvPr id="7449" name="Freeform 276"/>
                <p:cNvSpPr>
                  <a:spLocks/>
                </p:cNvSpPr>
                <p:nvPr/>
              </p:nvSpPr>
              <p:spPr bwMode="auto">
                <a:xfrm>
                  <a:off x="1687" y="2801"/>
                  <a:ext cx="75" cy="67"/>
                </a:xfrm>
                <a:custGeom>
                  <a:avLst/>
                  <a:gdLst>
                    <a:gd name="T0" fmla="*/ 63 w 75"/>
                    <a:gd name="T1" fmla="*/ 67 h 67"/>
                    <a:gd name="T2" fmla="*/ 0 w 75"/>
                    <a:gd name="T3" fmla="*/ 16 h 67"/>
                    <a:gd name="T4" fmla="*/ 4 w 75"/>
                    <a:gd name="T5" fmla="*/ 8 h 67"/>
                    <a:gd name="T6" fmla="*/ 8 w 75"/>
                    <a:gd name="T7" fmla="*/ 8 h 67"/>
                    <a:gd name="T8" fmla="*/ 12 w 75"/>
                    <a:gd name="T9" fmla="*/ 4 h 67"/>
                    <a:gd name="T10" fmla="*/ 16 w 75"/>
                    <a:gd name="T11" fmla="*/ 0 h 67"/>
                    <a:gd name="T12" fmla="*/ 20 w 75"/>
                    <a:gd name="T13" fmla="*/ 0 h 67"/>
                    <a:gd name="T14" fmla="*/ 28 w 75"/>
                    <a:gd name="T15" fmla="*/ 0 h 67"/>
                    <a:gd name="T16" fmla="*/ 36 w 75"/>
                    <a:gd name="T17" fmla="*/ 0 h 67"/>
                    <a:gd name="T18" fmla="*/ 40 w 75"/>
                    <a:gd name="T19" fmla="*/ 0 h 67"/>
                    <a:gd name="T20" fmla="*/ 48 w 75"/>
                    <a:gd name="T21" fmla="*/ 0 h 67"/>
                    <a:gd name="T22" fmla="*/ 55 w 75"/>
                    <a:gd name="T23" fmla="*/ 4 h 67"/>
                    <a:gd name="T24" fmla="*/ 59 w 75"/>
                    <a:gd name="T25" fmla="*/ 8 h 67"/>
                    <a:gd name="T26" fmla="*/ 63 w 75"/>
                    <a:gd name="T27" fmla="*/ 12 h 67"/>
                    <a:gd name="T28" fmla="*/ 67 w 75"/>
                    <a:gd name="T29" fmla="*/ 20 h 67"/>
                    <a:gd name="T30" fmla="*/ 71 w 75"/>
                    <a:gd name="T31" fmla="*/ 24 h 67"/>
                    <a:gd name="T32" fmla="*/ 71 w 75"/>
                    <a:gd name="T33" fmla="*/ 32 h 67"/>
                    <a:gd name="T34" fmla="*/ 75 w 75"/>
                    <a:gd name="T35" fmla="*/ 35 h 67"/>
                    <a:gd name="T36" fmla="*/ 75 w 75"/>
                    <a:gd name="T37" fmla="*/ 43 h 67"/>
                    <a:gd name="T38" fmla="*/ 71 w 75"/>
                    <a:gd name="T39" fmla="*/ 51 h 67"/>
                    <a:gd name="T40" fmla="*/ 71 w 75"/>
                    <a:gd name="T41" fmla="*/ 55 h 67"/>
                    <a:gd name="T42" fmla="*/ 67 w 75"/>
                    <a:gd name="T43" fmla="*/ 59 h 67"/>
                    <a:gd name="T44" fmla="*/ 67 w 75"/>
                    <a:gd name="T45" fmla="*/ 67 h 67"/>
                    <a:gd name="T46" fmla="*/ 63 w 75"/>
                    <a:gd name="T47" fmla="*/ 67 h 6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5"/>
                    <a:gd name="T73" fmla="*/ 0 h 67"/>
                    <a:gd name="T74" fmla="*/ 75 w 75"/>
                    <a:gd name="T75" fmla="*/ 67 h 6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5" h="67">
                      <a:moveTo>
                        <a:pt x="63" y="67"/>
                      </a:moveTo>
                      <a:lnTo>
                        <a:pt x="0" y="16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55" y="4"/>
                      </a:lnTo>
                      <a:lnTo>
                        <a:pt x="59" y="8"/>
                      </a:lnTo>
                      <a:lnTo>
                        <a:pt x="63" y="12"/>
                      </a:lnTo>
                      <a:lnTo>
                        <a:pt x="67" y="20"/>
                      </a:lnTo>
                      <a:lnTo>
                        <a:pt x="71" y="24"/>
                      </a:lnTo>
                      <a:lnTo>
                        <a:pt x="71" y="32"/>
                      </a:lnTo>
                      <a:lnTo>
                        <a:pt x="75" y="35"/>
                      </a:lnTo>
                      <a:lnTo>
                        <a:pt x="75" y="43"/>
                      </a:lnTo>
                      <a:lnTo>
                        <a:pt x="71" y="51"/>
                      </a:lnTo>
                      <a:lnTo>
                        <a:pt x="71" y="55"/>
                      </a:lnTo>
                      <a:lnTo>
                        <a:pt x="67" y="59"/>
                      </a:lnTo>
                      <a:lnTo>
                        <a:pt x="67" y="67"/>
                      </a:lnTo>
                      <a:lnTo>
                        <a:pt x="63" y="6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" name="Freeform 277"/>
                <p:cNvSpPr>
                  <a:spLocks/>
                </p:cNvSpPr>
                <p:nvPr/>
              </p:nvSpPr>
              <p:spPr bwMode="auto">
                <a:xfrm>
                  <a:off x="1687" y="2801"/>
                  <a:ext cx="75" cy="67"/>
                </a:xfrm>
                <a:custGeom>
                  <a:avLst/>
                  <a:gdLst>
                    <a:gd name="T0" fmla="*/ 63 w 75"/>
                    <a:gd name="T1" fmla="*/ 67 h 67"/>
                    <a:gd name="T2" fmla="*/ 0 w 75"/>
                    <a:gd name="T3" fmla="*/ 16 h 67"/>
                    <a:gd name="T4" fmla="*/ 4 w 75"/>
                    <a:gd name="T5" fmla="*/ 8 h 67"/>
                    <a:gd name="T6" fmla="*/ 8 w 75"/>
                    <a:gd name="T7" fmla="*/ 8 h 67"/>
                    <a:gd name="T8" fmla="*/ 12 w 75"/>
                    <a:gd name="T9" fmla="*/ 4 h 67"/>
                    <a:gd name="T10" fmla="*/ 16 w 75"/>
                    <a:gd name="T11" fmla="*/ 0 h 67"/>
                    <a:gd name="T12" fmla="*/ 20 w 75"/>
                    <a:gd name="T13" fmla="*/ 0 h 67"/>
                    <a:gd name="T14" fmla="*/ 28 w 75"/>
                    <a:gd name="T15" fmla="*/ 0 h 67"/>
                    <a:gd name="T16" fmla="*/ 36 w 75"/>
                    <a:gd name="T17" fmla="*/ 0 h 67"/>
                    <a:gd name="T18" fmla="*/ 40 w 75"/>
                    <a:gd name="T19" fmla="*/ 0 h 67"/>
                    <a:gd name="T20" fmla="*/ 48 w 75"/>
                    <a:gd name="T21" fmla="*/ 0 h 67"/>
                    <a:gd name="T22" fmla="*/ 55 w 75"/>
                    <a:gd name="T23" fmla="*/ 4 h 67"/>
                    <a:gd name="T24" fmla="*/ 59 w 75"/>
                    <a:gd name="T25" fmla="*/ 8 h 67"/>
                    <a:gd name="T26" fmla="*/ 63 w 75"/>
                    <a:gd name="T27" fmla="*/ 12 h 67"/>
                    <a:gd name="T28" fmla="*/ 67 w 75"/>
                    <a:gd name="T29" fmla="*/ 20 h 67"/>
                    <a:gd name="T30" fmla="*/ 71 w 75"/>
                    <a:gd name="T31" fmla="*/ 24 h 67"/>
                    <a:gd name="T32" fmla="*/ 71 w 75"/>
                    <a:gd name="T33" fmla="*/ 32 h 67"/>
                    <a:gd name="T34" fmla="*/ 75 w 75"/>
                    <a:gd name="T35" fmla="*/ 35 h 67"/>
                    <a:gd name="T36" fmla="*/ 75 w 75"/>
                    <a:gd name="T37" fmla="*/ 43 h 67"/>
                    <a:gd name="T38" fmla="*/ 71 w 75"/>
                    <a:gd name="T39" fmla="*/ 51 h 67"/>
                    <a:gd name="T40" fmla="*/ 71 w 75"/>
                    <a:gd name="T41" fmla="*/ 55 h 67"/>
                    <a:gd name="T42" fmla="*/ 67 w 75"/>
                    <a:gd name="T43" fmla="*/ 59 h 67"/>
                    <a:gd name="T44" fmla="*/ 67 w 75"/>
                    <a:gd name="T45" fmla="*/ 67 h 67"/>
                    <a:gd name="T46" fmla="*/ 63 w 75"/>
                    <a:gd name="T47" fmla="*/ 67 h 6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5"/>
                    <a:gd name="T73" fmla="*/ 0 h 67"/>
                    <a:gd name="T74" fmla="*/ 75 w 75"/>
                    <a:gd name="T75" fmla="*/ 67 h 6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5" h="67">
                      <a:moveTo>
                        <a:pt x="63" y="67"/>
                      </a:moveTo>
                      <a:lnTo>
                        <a:pt x="0" y="16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55" y="4"/>
                      </a:lnTo>
                      <a:lnTo>
                        <a:pt x="59" y="8"/>
                      </a:lnTo>
                      <a:lnTo>
                        <a:pt x="63" y="12"/>
                      </a:lnTo>
                      <a:lnTo>
                        <a:pt x="67" y="20"/>
                      </a:lnTo>
                      <a:lnTo>
                        <a:pt x="71" y="24"/>
                      </a:lnTo>
                      <a:lnTo>
                        <a:pt x="71" y="32"/>
                      </a:lnTo>
                      <a:lnTo>
                        <a:pt x="75" y="35"/>
                      </a:lnTo>
                      <a:lnTo>
                        <a:pt x="75" y="43"/>
                      </a:lnTo>
                      <a:lnTo>
                        <a:pt x="71" y="51"/>
                      </a:lnTo>
                      <a:lnTo>
                        <a:pt x="71" y="55"/>
                      </a:lnTo>
                      <a:lnTo>
                        <a:pt x="67" y="59"/>
                      </a:lnTo>
                      <a:lnTo>
                        <a:pt x="67" y="67"/>
                      </a:lnTo>
                      <a:lnTo>
                        <a:pt x="63" y="67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89" name="Group 286"/>
            <p:cNvGrpSpPr>
              <a:grpSpLocks/>
            </p:cNvGrpSpPr>
            <p:nvPr/>
          </p:nvGrpSpPr>
          <p:grpSpPr bwMode="auto">
            <a:xfrm>
              <a:off x="1632" y="2397"/>
              <a:ext cx="83" cy="86"/>
              <a:chOff x="1632" y="2397"/>
              <a:chExt cx="83" cy="86"/>
            </a:xfrm>
          </p:grpSpPr>
          <p:grpSp>
            <p:nvGrpSpPr>
              <p:cNvPr id="7441" name="Group 282"/>
              <p:cNvGrpSpPr>
                <a:grpSpLocks/>
              </p:cNvGrpSpPr>
              <p:nvPr/>
            </p:nvGrpSpPr>
            <p:grpSpPr bwMode="auto">
              <a:xfrm>
                <a:off x="1632" y="2397"/>
                <a:ext cx="83" cy="86"/>
                <a:chOff x="1632" y="2397"/>
                <a:chExt cx="83" cy="86"/>
              </a:xfrm>
            </p:grpSpPr>
            <p:sp>
              <p:nvSpPr>
                <p:cNvPr id="7445" name="Freeform 280"/>
                <p:cNvSpPr>
                  <a:spLocks/>
                </p:cNvSpPr>
                <p:nvPr/>
              </p:nvSpPr>
              <p:spPr bwMode="auto">
                <a:xfrm>
                  <a:off x="1632" y="2397"/>
                  <a:ext cx="83" cy="86"/>
                </a:xfrm>
                <a:custGeom>
                  <a:avLst/>
                  <a:gdLst>
                    <a:gd name="T0" fmla="*/ 67 w 83"/>
                    <a:gd name="T1" fmla="*/ 12 h 86"/>
                    <a:gd name="T2" fmla="*/ 59 w 83"/>
                    <a:gd name="T3" fmla="*/ 8 h 86"/>
                    <a:gd name="T4" fmla="*/ 55 w 83"/>
                    <a:gd name="T5" fmla="*/ 4 h 86"/>
                    <a:gd name="T6" fmla="*/ 48 w 83"/>
                    <a:gd name="T7" fmla="*/ 4 h 86"/>
                    <a:gd name="T8" fmla="*/ 40 w 83"/>
                    <a:gd name="T9" fmla="*/ 0 h 86"/>
                    <a:gd name="T10" fmla="*/ 32 w 83"/>
                    <a:gd name="T11" fmla="*/ 4 h 86"/>
                    <a:gd name="T12" fmla="*/ 24 w 83"/>
                    <a:gd name="T13" fmla="*/ 4 h 86"/>
                    <a:gd name="T14" fmla="*/ 20 w 83"/>
                    <a:gd name="T15" fmla="*/ 8 h 86"/>
                    <a:gd name="T16" fmla="*/ 12 w 83"/>
                    <a:gd name="T17" fmla="*/ 12 h 86"/>
                    <a:gd name="T18" fmla="*/ 8 w 83"/>
                    <a:gd name="T19" fmla="*/ 20 h 86"/>
                    <a:gd name="T20" fmla="*/ 4 w 83"/>
                    <a:gd name="T21" fmla="*/ 23 h 86"/>
                    <a:gd name="T22" fmla="*/ 0 w 83"/>
                    <a:gd name="T23" fmla="*/ 31 h 86"/>
                    <a:gd name="T24" fmla="*/ 0 w 83"/>
                    <a:gd name="T25" fmla="*/ 39 h 86"/>
                    <a:gd name="T26" fmla="*/ 0 w 83"/>
                    <a:gd name="T27" fmla="*/ 43 h 86"/>
                    <a:gd name="T28" fmla="*/ 0 w 83"/>
                    <a:gd name="T29" fmla="*/ 51 h 86"/>
                    <a:gd name="T30" fmla="*/ 0 w 83"/>
                    <a:gd name="T31" fmla="*/ 59 h 86"/>
                    <a:gd name="T32" fmla="*/ 4 w 83"/>
                    <a:gd name="T33" fmla="*/ 67 h 86"/>
                    <a:gd name="T34" fmla="*/ 8 w 83"/>
                    <a:gd name="T35" fmla="*/ 71 h 86"/>
                    <a:gd name="T36" fmla="*/ 16 w 83"/>
                    <a:gd name="T37" fmla="*/ 78 h 86"/>
                    <a:gd name="T38" fmla="*/ 20 w 83"/>
                    <a:gd name="T39" fmla="*/ 82 h 86"/>
                    <a:gd name="T40" fmla="*/ 28 w 83"/>
                    <a:gd name="T41" fmla="*/ 82 h 86"/>
                    <a:gd name="T42" fmla="*/ 36 w 83"/>
                    <a:gd name="T43" fmla="*/ 86 h 86"/>
                    <a:gd name="T44" fmla="*/ 40 w 83"/>
                    <a:gd name="T45" fmla="*/ 86 h 86"/>
                    <a:gd name="T46" fmla="*/ 48 w 83"/>
                    <a:gd name="T47" fmla="*/ 82 h 86"/>
                    <a:gd name="T48" fmla="*/ 55 w 83"/>
                    <a:gd name="T49" fmla="*/ 82 h 86"/>
                    <a:gd name="T50" fmla="*/ 63 w 83"/>
                    <a:gd name="T51" fmla="*/ 78 h 86"/>
                    <a:gd name="T52" fmla="*/ 67 w 83"/>
                    <a:gd name="T53" fmla="*/ 75 h 86"/>
                    <a:gd name="T54" fmla="*/ 75 w 83"/>
                    <a:gd name="T55" fmla="*/ 71 h 86"/>
                    <a:gd name="T56" fmla="*/ 79 w 83"/>
                    <a:gd name="T57" fmla="*/ 63 h 86"/>
                    <a:gd name="T58" fmla="*/ 79 w 83"/>
                    <a:gd name="T59" fmla="*/ 55 h 86"/>
                    <a:gd name="T60" fmla="*/ 83 w 83"/>
                    <a:gd name="T61" fmla="*/ 47 h 86"/>
                    <a:gd name="T62" fmla="*/ 83 w 83"/>
                    <a:gd name="T63" fmla="*/ 43 h 86"/>
                    <a:gd name="T64" fmla="*/ 83 w 83"/>
                    <a:gd name="T65" fmla="*/ 35 h 86"/>
                    <a:gd name="T66" fmla="*/ 79 w 83"/>
                    <a:gd name="T67" fmla="*/ 27 h 86"/>
                    <a:gd name="T68" fmla="*/ 75 w 83"/>
                    <a:gd name="T69" fmla="*/ 20 h 86"/>
                    <a:gd name="T70" fmla="*/ 71 w 83"/>
                    <a:gd name="T71" fmla="*/ 16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6"/>
                    <a:gd name="T110" fmla="*/ 83 w 83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6">
                      <a:moveTo>
                        <a:pt x="71" y="12"/>
                      </a:moveTo>
                      <a:lnTo>
                        <a:pt x="67" y="12"/>
                      </a:lnTo>
                      <a:lnTo>
                        <a:pt x="63" y="8"/>
                      </a:lnTo>
                      <a:lnTo>
                        <a:pt x="59" y="8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8" y="4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4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8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3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4" y="63"/>
                      </a:lnTo>
                      <a:lnTo>
                        <a:pt x="4" y="67"/>
                      </a:lnTo>
                      <a:lnTo>
                        <a:pt x="8" y="67"/>
                      </a:lnTo>
                      <a:lnTo>
                        <a:pt x="8" y="71"/>
                      </a:lnTo>
                      <a:lnTo>
                        <a:pt x="12" y="75"/>
                      </a:lnTo>
                      <a:lnTo>
                        <a:pt x="16" y="78"/>
                      </a:lnTo>
                      <a:lnTo>
                        <a:pt x="20" y="82"/>
                      </a:lnTo>
                      <a:lnTo>
                        <a:pt x="24" y="82"/>
                      </a:lnTo>
                      <a:lnTo>
                        <a:pt x="28" y="82"/>
                      </a:lnTo>
                      <a:lnTo>
                        <a:pt x="32" y="82"/>
                      </a:lnTo>
                      <a:lnTo>
                        <a:pt x="36" y="86"/>
                      </a:lnTo>
                      <a:lnTo>
                        <a:pt x="40" y="86"/>
                      </a:lnTo>
                      <a:lnTo>
                        <a:pt x="48" y="86"/>
                      </a:lnTo>
                      <a:lnTo>
                        <a:pt x="48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3" y="78"/>
                      </a:lnTo>
                      <a:lnTo>
                        <a:pt x="67" y="78"/>
                      </a:lnTo>
                      <a:lnTo>
                        <a:pt x="67" y="75"/>
                      </a:lnTo>
                      <a:lnTo>
                        <a:pt x="71" y="71"/>
                      </a:lnTo>
                      <a:lnTo>
                        <a:pt x="75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79" y="55"/>
                      </a:lnTo>
                      <a:lnTo>
                        <a:pt x="79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79" y="31"/>
                      </a:lnTo>
                      <a:lnTo>
                        <a:pt x="79" y="27"/>
                      </a:lnTo>
                      <a:lnTo>
                        <a:pt x="79" y="23"/>
                      </a:lnTo>
                      <a:lnTo>
                        <a:pt x="75" y="20"/>
                      </a:lnTo>
                      <a:lnTo>
                        <a:pt x="71" y="16"/>
                      </a:lnTo>
                      <a:lnTo>
                        <a:pt x="71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" name="Freeform 281"/>
                <p:cNvSpPr>
                  <a:spLocks/>
                </p:cNvSpPr>
                <p:nvPr/>
              </p:nvSpPr>
              <p:spPr bwMode="auto">
                <a:xfrm>
                  <a:off x="1632" y="2397"/>
                  <a:ext cx="83" cy="86"/>
                </a:xfrm>
                <a:custGeom>
                  <a:avLst/>
                  <a:gdLst>
                    <a:gd name="T0" fmla="*/ 67 w 83"/>
                    <a:gd name="T1" fmla="*/ 12 h 86"/>
                    <a:gd name="T2" fmla="*/ 59 w 83"/>
                    <a:gd name="T3" fmla="*/ 8 h 86"/>
                    <a:gd name="T4" fmla="*/ 55 w 83"/>
                    <a:gd name="T5" fmla="*/ 4 h 86"/>
                    <a:gd name="T6" fmla="*/ 48 w 83"/>
                    <a:gd name="T7" fmla="*/ 4 h 86"/>
                    <a:gd name="T8" fmla="*/ 40 w 83"/>
                    <a:gd name="T9" fmla="*/ 0 h 86"/>
                    <a:gd name="T10" fmla="*/ 32 w 83"/>
                    <a:gd name="T11" fmla="*/ 4 h 86"/>
                    <a:gd name="T12" fmla="*/ 24 w 83"/>
                    <a:gd name="T13" fmla="*/ 4 h 86"/>
                    <a:gd name="T14" fmla="*/ 20 w 83"/>
                    <a:gd name="T15" fmla="*/ 8 h 86"/>
                    <a:gd name="T16" fmla="*/ 12 w 83"/>
                    <a:gd name="T17" fmla="*/ 12 h 86"/>
                    <a:gd name="T18" fmla="*/ 8 w 83"/>
                    <a:gd name="T19" fmla="*/ 20 h 86"/>
                    <a:gd name="T20" fmla="*/ 4 w 83"/>
                    <a:gd name="T21" fmla="*/ 23 h 86"/>
                    <a:gd name="T22" fmla="*/ 0 w 83"/>
                    <a:gd name="T23" fmla="*/ 31 h 86"/>
                    <a:gd name="T24" fmla="*/ 0 w 83"/>
                    <a:gd name="T25" fmla="*/ 39 h 86"/>
                    <a:gd name="T26" fmla="*/ 0 w 83"/>
                    <a:gd name="T27" fmla="*/ 43 h 86"/>
                    <a:gd name="T28" fmla="*/ 0 w 83"/>
                    <a:gd name="T29" fmla="*/ 51 h 86"/>
                    <a:gd name="T30" fmla="*/ 0 w 83"/>
                    <a:gd name="T31" fmla="*/ 59 h 86"/>
                    <a:gd name="T32" fmla="*/ 4 w 83"/>
                    <a:gd name="T33" fmla="*/ 67 h 86"/>
                    <a:gd name="T34" fmla="*/ 8 w 83"/>
                    <a:gd name="T35" fmla="*/ 71 h 86"/>
                    <a:gd name="T36" fmla="*/ 16 w 83"/>
                    <a:gd name="T37" fmla="*/ 78 h 86"/>
                    <a:gd name="T38" fmla="*/ 20 w 83"/>
                    <a:gd name="T39" fmla="*/ 82 h 86"/>
                    <a:gd name="T40" fmla="*/ 28 w 83"/>
                    <a:gd name="T41" fmla="*/ 82 h 86"/>
                    <a:gd name="T42" fmla="*/ 36 w 83"/>
                    <a:gd name="T43" fmla="*/ 86 h 86"/>
                    <a:gd name="T44" fmla="*/ 40 w 83"/>
                    <a:gd name="T45" fmla="*/ 86 h 86"/>
                    <a:gd name="T46" fmla="*/ 48 w 83"/>
                    <a:gd name="T47" fmla="*/ 82 h 86"/>
                    <a:gd name="T48" fmla="*/ 55 w 83"/>
                    <a:gd name="T49" fmla="*/ 82 h 86"/>
                    <a:gd name="T50" fmla="*/ 63 w 83"/>
                    <a:gd name="T51" fmla="*/ 78 h 86"/>
                    <a:gd name="T52" fmla="*/ 67 w 83"/>
                    <a:gd name="T53" fmla="*/ 75 h 86"/>
                    <a:gd name="T54" fmla="*/ 75 w 83"/>
                    <a:gd name="T55" fmla="*/ 71 h 86"/>
                    <a:gd name="T56" fmla="*/ 79 w 83"/>
                    <a:gd name="T57" fmla="*/ 63 h 86"/>
                    <a:gd name="T58" fmla="*/ 79 w 83"/>
                    <a:gd name="T59" fmla="*/ 55 h 86"/>
                    <a:gd name="T60" fmla="*/ 83 w 83"/>
                    <a:gd name="T61" fmla="*/ 47 h 86"/>
                    <a:gd name="T62" fmla="*/ 83 w 83"/>
                    <a:gd name="T63" fmla="*/ 43 h 86"/>
                    <a:gd name="T64" fmla="*/ 83 w 83"/>
                    <a:gd name="T65" fmla="*/ 35 h 86"/>
                    <a:gd name="T66" fmla="*/ 79 w 83"/>
                    <a:gd name="T67" fmla="*/ 27 h 86"/>
                    <a:gd name="T68" fmla="*/ 75 w 83"/>
                    <a:gd name="T69" fmla="*/ 20 h 86"/>
                    <a:gd name="T70" fmla="*/ 71 w 83"/>
                    <a:gd name="T71" fmla="*/ 16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6"/>
                    <a:gd name="T110" fmla="*/ 83 w 83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6">
                      <a:moveTo>
                        <a:pt x="71" y="12"/>
                      </a:moveTo>
                      <a:lnTo>
                        <a:pt x="67" y="12"/>
                      </a:lnTo>
                      <a:lnTo>
                        <a:pt x="63" y="8"/>
                      </a:lnTo>
                      <a:lnTo>
                        <a:pt x="59" y="8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8" y="4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4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8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3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4" y="63"/>
                      </a:lnTo>
                      <a:lnTo>
                        <a:pt x="4" y="67"/>
                      </a:lnTo>
                      <a:lnTo>
                        <a:pt x="8" y="67"/>
                      </a:lnTo>
                      <a:lnTo>
                        <a:pt x="8" y="71"/>
                      </a:lnTo>
                      <a:lnTo>
                        <a:pt x="12" y="75"/>
                      </a:lnTo>
                      <a:lnTo>
                        <a:pt x="16" y="78"/>
                      </a:lnTo>
                      <a:lnTo>
                        <a:pt x="20" y="82"/>
                      </a:lnTo>
                      <a:lnTo>
                        <a:pt x="24" y="82"/>
                      </a:lnTo>
                      <a:lnTo>
                        <a:pt x="28" y="82"/>
                      </a:lnTo>
                      <a:lnTo>
                        <a:pt x="32" y="82"/>
                      </a:lnTo>
                      <a:lnTo>
                        <a:pt x="36" y="86"/>
                      </a:lnTo>
                      <a:lnTo>
                        <a:pt x="40" y="86"/>
                      </a:lnTo>
                      <a:lnTo>
                        <a:pt x="48" y="86"/>
                      </a:lnTo>
                      <a:lnTo>
                        <a:pt x="48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3" y="78"/>
                      </a:lnTo>
                      <a:lnTo>
                        <a:pt x="67" y="78"/>
                      </a:lnTo>
                      <a:lnTo>
                        <a:pt x="67" y="75"/>
                      </a:lnTo>
                      <a:lnTo>
                        <a:pt x="71" y="71"/>
                      </a:lnTo>
                      <a:lnTo>
                        <a:pt x="75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79" y="55"/>
                      </a:lnTo>
                      <a:lnTo>
                        <a:pt x="79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79" y="31"/>
                      </a:lnTo>
                      <a:lnTo>
                        <a:pt x="79" y="27"/>
                      </a:lnTo>
                      <a:lnTo>
                        <a:pt x="79" y="23"/>
                      </a:lnTo>
                      <a:lnTo>
                        <a:pt x="75" y="20"/>
                      </a:lnTo>
                      <a:lnTo>
                        <a:pt x="71" y="16"/>
                      </a:lnTo>
                      <a:lnTo>
                        <a:pt x="71" y="12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42" name="Group 285"/>
              <p:cNvGrpSpPr>
                <a:grpSpLocks/>
              </p:cNvGrpSpPr>
              <p:nvPr/>
            </p:nvGrpSpPr>
            <p:grpSpPr bwMode="auto">
              <a:xfrm>
                <a:off x="1644" y="2409"/>
                <a:ext cx="71" cy="74"/>
                <a:chOff x="1644" y="2409"/>
                <a:chExt cx="71" cy="74"/>
              </a:xfrm>
            </p:grpSpPr>
            <p:sp>
              <p:nvSpPr>
                <p:cNvPr id="7443" name="Freeform 283"/>
                <p:cNvSpPr>
                  <a:spLocks/>
                </p:cNvSpPr>
                <p:nvPr/>
              </p:nvSpPr>
              <p:spPr bwMode="auto">
                <a:xfrm>
                  <a:off x="1644" y="2409"/>
                  <a:ext cx="71" cy="74"/>
                </a:xfrm>
                <a:custGeom>
                  <a:avLst/>
                  <a:gdLst>
                    <a:gd name="T0" fmla="*/ 0 w 71"/>
                    <a:gd name="T1" fmla="*/ 63 h 74"/>
                    <a:gd name="T2" fmla="*/ 59 w 71"/>
                    <a:gd name="T3" fmla="*/ 0 h 74"/>
                    <a:gd name="T4" fmla="*/ 63 w 71"/>
                    <a:gd name="T5" fmla="*/ 8 h 74"/>
                    <a:gd name="T6" fmla="*/ 63 w 71"/>
                    <a:gd name="T7" fmla="*/ 8 h 74"/>
                    <a:gd name="T8" fmla="*/ 67 w 71"/>
                    <a:gd name="T9" fmla="*/ 15 h 74"/>
                    <a:gd name="T10" fmla="*/ 67 w 71"/>
                    <a:gd name="T11" fmla="*/ 19 h 74"/>
                    <a:gd name="T12" fmla="*/ 71 w 71"/>
                    <a:gd name="T13" fmla="*/ 23 h 74"/>
                    <a:gd name="T14" fmla="*/ 71 w 71"/>
                    <a:gd name="T15" fmla="*/ 27 h 74"/>
                    <a:gd name="T16" fmla="*/ 71 w 71"/>
                    <a:gd name="T17" fmla="*/ 35 h 74"/>
                    <a:gd name="T18" fmla="*/ 67 w 71"/>
                    <a:gd name="T19" fmla="*/ 43 h 74"/>
                    <a:gd name="T20" fmla="*/ 67 w 71"/>
                    <a:gd name="T21" fmla="*/ 51 h 74"/>
                    <a:gd name="T22" fmla="*/ 63 w 71"/>
                    <a:gd name="T23" fmla="*/ 55 h 74"/>
                    <a:gd name="T24" fmla="*/ 59 w 71"/>
                    <a:gd name="T25" fmla="*/ 59 h 74"/>
                    <a:gd name="T26" fmla="*/ 55 w 71"/>
                    <a:gd name="T27" fmla="*/ 66 h 74"/>
                    <a:gd name="T28" fmla="*/ 47 w 71"/>
                    <a:gd name="T29" fmla="*/ 66 h 74"/>
                    <a:gd name="T30" fmla="*/ 43 w 71"/>
                    <a:gd name="T31" fmla="*/ 70 h 74"/>
                    <a:gd name="T32" fmla="*/ 39 w 71"/>
                    <a:gd name="T33" fmla="*/ 70 h 74"/>
                    <a:gd name="T34" fmla="*/ 32 w 71"/>
                    <a:gd name="T35" fmla="*/ 74 h 74"/>
                    <a:gd name="T36" fmla="*/ 24 w 71"/>
                    <a:gd name="T37" fmla="*/ 74 h 74"/>
                    <a:gd name="T38" fmla="*/ 16 w 71"/>
                    <a:gd name="T39" fmla="*/ 70 h 74"/>
                    <a:gd name="T40" fmla="*/ 12 w 71"/>
                    <a:gd name="T41" fmla="*/ 70 h 74"/>
                    <a:gd name="T42" fmla="*/ 8 w 71"/>
                    <a:gd name="T43" fmla="*/ 66 h 74"/>
                    <a:gd name="T44" fmla="*/ 4 w 71"/>
                    <a:gd name="T45" fmla="*/ 66 h 74"/>
                    <a:gd name="T46" fmla="*/ 0 w 71"/>
                    <a:gd name="T47" fmla="*/ 63 h 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74"/>
                    <a:gd name="T74" fmla="*/ 71 w 71"/>
                    <a:gd name="T75" fmla="*/ 74 h 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74">
                      <a:moveTo>
                        <a:pt x="0" y="63"/>
                      </a:moveTo>
                      <a:lnTo>
                        <a:pt x="59" y="0"/>
                      </a:lnTo>
                      <a:lnTo>
                        <a:pt x="63" y="8"/>
                      </a:lnTo>
                      <a:lnTo>
                        <a:pt x="67" y="15"/>
                      </a:lnTo>
                      <a:lnTo>
                        <a:pt x="67" y="19"/>
                      </a:lnTo>
                      <a:lnTo>
                        <a:pt x="71" y="23"/>
                      </a:lnTo>
                      <a:lnTo>
                        <a:pt x="71" y="27"/>
                      </a:lnTo>
                      <a:lnTo>
                        <a:pt x="71" y="35"/>
                      </a:lnTo>
                      <a:lnTo>
                        <a:pt x="67" y="43"/>
                      </a:lnTo>
                      <a:lnTo>
                        <a:pt x="67" y="51"/>
                      </a:lnTo>
                      <a:lnTo>
                        <a:pt x="63" y="55"/>
                      </a:lnTo>
                      <a:lnTo>
                        <a:pt x="59" y="59"/>
                      </a:lnTo>
                      <a:lnTo>
                        <a:pt x="55" y="66"/>
                      </a:lnTo>
                      <a:lnTo>
                        <a:pt x="47" y="66"/>
                      </a:lnTo>
                      <a:lnTo>
                        <a:pt x="43" y="70"/>
                      </a:lnTo>
                      <a:lnTo>
                        <a:pt x="39" y="70"/>
                      </a:lnTo>
                      <a:lnTo>
                        <a:pt x="32" y="74"/>
                      </a:lnTo>
                      <a:lnTo>
                        <a:pt x="24" y="74"/>
                      </a:lnTo>
                      <a:lnTo>
                        <a:pt x="16" y="70"/>
                      </a:lnTo>
                      <a:lnTo>
                        <a:pt x="12" y="70"/>
                      </a:lnTo>
                      <a:lnTo>
                        <a:pt x="8" y="66"/>
                      </a:lnTo>
                      <a:lnTo>
                        <a:pt x="4" y="66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" name="Freeform 284"/>
                <p:cNvSpPr>
                  <a:spLocks/>
                </p:cNvSpPr>
                <p:nvPr/>
              </p:nvSpPr>
              <p:spPr bwMode="auto">
                <a:xfrm>
                  <a:off x="1644" y="2409"/>
                  <a:ext cx="71" cy="74"/>
                </a:xfrm>
                <a:custGeom>
                  <a:avLst/>
                  <a:gdLst>
                    <a:gd name="T0" fmla="*/ 0 w 71"/>
                    <a:gd name="T1" fmla="*/ 63 h 74"/>
                    <a:gd name="T2" fmla="*/ 59 w 71"/>
                    <a:gd name="T3" fmla="*/ 0 h 74"/>
                    <a:gd name="T4" fmla="*/ 63 w 71"/>
                    <a:gd name="T5" fmla="*/ 8 h 74"/>
                    <a:gd name="T6" fmla="*/ 63 w 71"/>
                    <a:gd name="T7" fmla="*/ 8 h 74"/>
                    <a:gd name="T8" fmla="*/ 67 w 71"/>
                    <a:gd name="T9" fmla="*/ 15 h 74"/>
                    <a:gd name="T10" fmla="*/ 67 w 71"/>
                    <a:gd name="T11" fmla="*/ 19 h 74"/>
                    <a:gd name="T12" fmla="*/ 71 w 71"/>
                    <a:gd name="T13" fmla="*/ 23 h 74"/>
                    <a:gd name="T14" fmla="*/ 71 w 71"/>
                    <a:gd name="T15" fmla="*/ 27 h 74"/>
                    <a:gd name="T16" fmla="*/ 71 w 71"/>
                    <a:gd name="T17" fmla="*/ 35 h 74"/>
                    <a:gd name="T18" fmla="*/ 67 w 71"/>
                    <a:gd name="T19" fmla="*/ 43 h 74"/>
                    <a:gd name="T20" fmla="*/ 67 w 71"/>
                    <a:gd name="T21" fmla="*/ 51 h 74"/>
                    <a:gd name="T22" fmla="*/ 63 w 71"/>
                    <a:gd name="T23" fmla="*/ 55 h 74"/>
                    <a:gd name="T24" fmla="*/ 59 w 71"/>
                    <a:gd name="T25" fmla="*/ 59 h 74"/>
                    <a:gd name="T26" fmla="*/ 55 w 71"/>
                    <a:gd name="T27" fmla="*/ 66 h 74"/>
                    <a:gd name="T28" fmla="*/ 47 w 71"/>
                    <a:gd name="T29" fmla="*/ 66 h 74"/>
                    <a:gd name="T30" fmla="*/ 43 w 71"/>
                    <a:gd name="T31" fmla="*/ 70 h 74"/>
                    <a:gd name="T32" fmla="*/ 39 w 71"/>
                    <a:gd name="T33" fmla="*/ 70 h 74"/>
                    <a:gd name="T34" fmla="*/ 32 w 71"/>
                    <a:gd name="T35" fmla="*/ 74 h 74"/>
                    <a:gd name="T36" fmla="*/ 24 w 71"/>
                    <a:gd name="T37" fmla="*/ 74 h 74"/>
                    <a:gd name="T38" fmla="*/ 16 w 71"/>
                    <a:gd name="T39" fmla="*/ 70 h 74"/>
                    <a:gd name="T40" fmla="*/ 12 w 71"/>
                    <a:gd name="T41" fmla="*/ 70 h 74"/>
                    <a:gd name="T42" fmla="*/ 8 w 71"/>
                    <a:gd name="T43" fmla="*/ 66 h 74"/>
                    <a:gd name="T44" fmla="*/ 4 w 71"/>
                    <a:gd name="T45" fmla="*/ 66 h 74"/>
                    <a:gd name="T46" fmla="*/ 0 w 71"/>
                    <a:gd name="T47" fmla="*/ 63 h 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74"/>
                    <a:gd name="T74" fmla="*/ 71 w 71"/>
                    <a:gd name="T75" fmla="*/ 74 h 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74">
                      <a:moveTo>
                        <a:pt x="0" y="63"/>
                      </a:moveTo>
                      <a:lnTo>
                        <a:pt x="59" y="0"/>
                      </a:lnTo>
                      <a:lnTo>
                        <a:pt x="63" y="8"/>
                      </a:lnTo>
                      <a:lnTo>
                        <a:pt x="67" y="15"/>
                      </a:lnTo>
                      <a:lnTo>
                        <a:pt x="67" y="19"/>
                      </a:lnTo>
                      <a:lnTo>
                        <a:pt x="71" y="23"/>
                      </a:lnTo>
                      <a:lnTo>
                        <a:pt x="71" y="27"/>
                      </a:lnTo>
                      <a:lnTo>
                        <a:pt x="71" y="35"/>
                      </a:lnTo>
                      <a:lnTo>
                        <a:pt x="67" y="43"/>
                      </a:lnTo>
                      <a:lnTo>
                        <a:pt x="67" y="51"/>
                      </a:lnTo>
                      <a:lnTo>
                        <a:pt x="63" y="55"/>
                      </a:lnTo>
                      <a:lnTo>
                        <a:pt x="59" y="59"/>
                      </a:lnTo>
                      <a:lnTo>
                        <a:pt x="55" y="66"/>
                      </a:lnTo>
                      <a:lnTo>
                        <a:pt x="47" y="66"/>
                      </a:lnTo>
                      <a:lnTo>
                        <a:pt x="43" y="70"/>
                      </a:lnTo>
                      <a:lnTo>
                        <a:pt x="39" y="70"/>
                      </a:lnTo>
                      <a:lnTo>
                        <a:pt x="32" y="74"/>
                      </a:lnTo>
                      <a:lnTo>
                        <a:pt x="24" y="74"/>
                      </a:lnTo>
                      <a:lnTo>
                        <a:pt x="16" y="70"/>
                      </a:lnTo>
                      <a:lnTo>
                        <a:pt x="12" y="70"/>
                      </a:lnTo>
                      <a:lnTo>
                        <a:pt x="8" y="66"/>
                      </a:lnTo>
                      <a:lnTo>
                        <a:pt x="4" y="66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90" name="Group 293"/>
            <p:cNvGrpSpPr>
              <a:grpSpLocks/>
            </p:cNvGrpSpPr>
            <p:nvPr/>
          </p:nvGrpSpPr>
          <p:grpSpPr bwMode="auto">
            <a:xfrm>
              <a:off x="1884" y="1804"/>
              <a:ext cx="82" cy="87"/>
              <a:chOff x="1884" y="1804"/>
              <a:chExt cx="82" cy="87"/>
            </a:xfrm>
          </p:grpSpPr>
          <p:grpSp>
            <p:nvGrpSpPr>
              <p:cNvPr id="7435" name="Group 289"/>
              <p:cNvGrpSpPr>
                <a:grpSpLocks/>
              </p:cNvGrpSpPr>
              <p:nvPr/>
            </p:nvGrpSpPr>
            <p:grpSpPr bwMode="auto">
              <a:xfrm>
                <a:off x="1884" y="1804"/>
                <a:ext cx="82" cy="87"/>
                <a:chOff x="1884" y="1804"/>
                <a:chExt cx="82" cy="87"/>
              </a:xfrm>
            </p:grpSpPr>
            <p:sp>
              <p:nvSpPr>
                <p:cNvPr id="7439" name="Freeform 287"/>
                <p:cNvSpPr>
                  <a:spLocks/>
                </p:cNvSpPr>
                <p:nvPr/>
              </p:nvSpPr>
              <p:spPr bwMode="auto">
                <a:xfrm>
                  <a:off x="1884" y="1804"/>
                  <a:ext cx="82" cy="87"/>
                </a:xfrm>
                <a:custGeom>
                  <a:avLst/>
                  <a:gdLst>
                    <a:gd name="T0" fmla="*/ 66 w 82"/>
                    <a:gd name="T1" fmla="*/ 8 h 87"/>
                    <a:gd name="T2" fmla="*/ 62 w 82"/>
                    <a:gd name="T3" fmla="*/ 4 h 87"/>
                    <a:gd name="T4" fmla="*/ 55 w 82"/>
                    <a:gd name="T5" fmla="*/ 4 h 87"/>
                    <a:gd name="T6" fmla="*/ 47 w 82"/>
                    <a:gd name="T7" fmla="*/ 0 h 87"/>
                    <a:gd name="T8" fmla="*/ 39 w 82"/>
                    <a:gd name="T9" fmla="*/ 0 h 87"/>
                    <a:gd name="T10" fmla="*/ 35 w 82"/>
                    <a:gd name="T11" fmla="*/ 0 h 87"/>
                    <a:gd name="T12" fmla="*/ 27 w 82"/>
                    <a:gd name="T13" fmla="*/ 4 h 87"/>
                    <a:gd name="T14" fmla="*/ 19 w 82"/>
                    <a:gd name="T15" fmla="*/ 8 h 87"/>
                    <a:gd name="T16" fmla="*/ 15 w 82"/>
                    <a:gd name="T17" fmla="*/ 12 h 87"/>
                    <a:gd name="T18" fmla="*/ 11 w 82"/>
                    <a:gd name="T19" fmla="*/ 16 h 87"/>
                    <a:gd name="T20" fmla="*/ 4 w 82"/>
                    <a:gd name="T21" fmla="*/ 24 h 87"/>
                    <a:gd name="T22" fmla="*/ 4 w 82"/>
                    <a:gd name="T23" fmla="*/ 32 h 87"/>
                    <a:gd name="T24" fmla="*/ 0 w 82"/>
                    <a:gd name="T25" fmla="*/ 36 h 87"/>
                    <a:gd name="T26" fmla="*/ 0 w 82"/>
                    <a:gd name="T27" fmla="*/ 44 h 87"/>
                    <a:gd name="T28" fmla="*/ 0 w 82"/>
                    <a:gd name="T29" fmla="*/ 51 h 87"/>
                    <a:gd name="T30" fmla="*/ 4 w 82"/>
                    <a:gd name="T31" fmla="*/ 59 h 87"/>
                    <a:gd name="T32" fmla="*/ 7 w 82"/>
                    <a:gd name="T33" fmla="*/ 67 h 87"/>
                    <a:gd name="T34" fmla="*/ 11 w 82"/>
                    <a:gd name="T35" fmla="*/ 71 h 87"/>
                    <a:gd name="T36" fmla="*/ 15 w 82"/>
                    <a:gd name="T37" fmla="*/ 75 h 87"/>
                    <a:gd name="T38" fmla="*/ 23 w 82"/>
                    <a:gd name="T39" fmla="*/ 79 h 87"/>
                    <a:gd name="T40" fmla="*/ 31 w 82"/>
                    <a:gd name="T41" fmla="*/ 83 h 87"/>
                    <a:gd name="T42" fmla="*/ 35 w 82"/>
                    <a:gd name="T43" fmla="*/ 87 h 87"/>
                    <a:gd name="T44" fmla="*/ 43 w 82"/>
                    <a:gd name="T45" fmla="*/ 87 h 87"/>
                    <a:gd name="T46" fmla="*/ 51 w 82"/>
                    <a:gd name="T47" fmla="*/ 83 h 87"/>
                    <a:gd name="T48" fmla="*/ 59 w 82"/>
                    <a:gd name="T49" fmla="*/ 83 h 87"/>
                    <a:gd name="T50" fmla="*/ 62 w 82"/>
                    <a:gd name="T51" fmla="*/ 79 h 87"/>
                    <a:gd name="T52" fmla="*/ 70 w 82"/>
                    <a:gd name="T53" fmla="*/ 75 h 87"/>
                    <a:gd name="T54" fmla="*/ 74 w 82"/>
                    <a:gd name="T55" fmla="*/ 67 h 87"/>
                    <a:gd name="T56" fmla="*/ 78 w 82"/>
                    <a:gd name="T57" fmla="*/ 63 h 87"/>
                    <a:gd name="T58" fmla="*/ 82 w 82"/>
                    <a:gd name="T59" fmla="*/ 55 h 87"/>
                    <a:gd name="T60" fmla="*/ 82 w 82"/>
                    <a:gd name="T61" fmla="*/ 47 h 87"/>
                    <a:gd name="T62" fmla="*/ 82 w 82"/>
                    <a:gd name="T63" fmla="*/ 44 h 87"/>
                    <a:gd name="T64" fmla="*/ 82 w 82"/>
                    <a:gd name="T65" fmla="*/ 36 h 87"/>
                    <a:gd name="T66" fmla="*/ 82 w 82"/>
                    <a:gd name="T67" fmla="*/ 28 h 87"/>
                    <a:gd name="T68" fmla="*/ 78 w 82"/>
                    <a:gd name="T69" fmla="*/ 20 h 87"/>
                    <a:gd name="T70" fmla="*/ 74 w 82"/>
                    <a:gd name="T71" fmla="*/ 16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7"/>
                    <a:gd name="T110" fmla="*/ 82 w 82"/>
                    <a:gd name="T111" fmla="*/ 87 h 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7">
                      <a:moveTo>
                        <a:pt x="70" y="12"/>
                      </a:moveTo>
                      <a:lnTo>
                        <a:pt x="66" y="8"/>
                      </a:lnTo>
                      <a:lnTo>
                        <a:pt x="62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5" y="12"/>
                      </a:lnTo>
                      <a:lnTo>
                        <a:pt x="11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7" y="67"/>
                      </a:lnTo>
                      <a:lnTo>
                        <a:pt x="11" y="71"/>
                      </a:lnTo>
                      <a:lnTo>
                        <a:pt x="15" y="75"/>
                      </a:lnTo>
                      <a:lnTo>
                        <a:pt x="19" y="79"/>
                      </a:lnTo>
                      <a:lnTo>
                        <a:pt x="23" y="79"/>
                      </a:lnTo>
                      <a:lnTo>
                        <a:pt x="27" y="83"/>
                      </a:lnTo>
                      <a:lnTo>
                        <a:pt x="31" y="83"/>
                      </a:lnTo>
                      <a:lnTo>
                        <a:pt x="35" y="83"/>
                      </a:lnTo>
                      <a:lnTo>
                        <a:pt x="35" y="87"/>
                      </a:lnTo>
                      <a:lnTo>
                        <a:pt x="39" y="87"/>
                      </a:lnTo>
                      <a:lnTo>
                        <a:pt x="43" y="87"/>
                      </a:lnTo>
                      <a:lnTo>
                        <a:pt x="47" y="87"/>
                      </a:lnTo>
                      <a:lnTo>
                        <a:pt x="51" y="83"/>
                      </a:lnTo>
                      <a:lnTo>
                        <a:pt x="55" y="83"/>
                      </a:lnTo>
                      <a:lnTo>
                        <a:pt x="59" y="83"/>
                      </a:lnTo>
                      <a:lnTo>
                        <a:pt x="62" y="79"/>
                      </a:lnTo>
                      <a:lnTo>
                        <a:pt x="66" y="75"/>
                      </a:lnTo>
                      <a:lnTo>
                        <a:pt x="70" y="75"/>
                      </a:lnTo>
                      <a:lnTo>
                        <a:pt x="74" y="71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78" y="63"/>
                      </a:lnTo>
                      <a:lnTo>
                        <a:pt x="82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2" y="44"/>
                      </a:lnTo>
                      <a:lnTo>
                        <a:pt x="82" y="36"/>
                      </a:lnTo>
                      <a:lnTo>
                        <a:pt x="82" y="32"/>
                      </a:lnTo>
                      <a:lnTo>
                        <a:pt x="82" y="28"/>
                      </a:lnTo>
                      <a:lnTo>
                        <a:pt x="78" y="24"/>
                      </a:lnTo>
                      <a:lnTo>
                        <a:pt x="78" y="20"/>
                      </a:lnTo>
                      <a:lnTo>
                        <a:pt x="74" y="16"/>
                      </a:lnTo>
                      <a:lnTo>
                        <a:pt x="7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" name="Freeform 288"/>
                <p:cNvSpPr>
                  <a:spLocks/>
                </p:cNvSpPr>
                <p:nvPr/>
              </p:nvSpPr>
              <p:spPr bwMode="auto">
                <a:xfrm>
                  <a:off x="1884" y="1804"/>
                  <a:ext cx="82" cy="87"/>
                </a:xfrm>
                <a:custGeom>
                  <a:avLst/>
                  <a:gdLst>
                    <a:gd name="T0" fmla="*/ 66 w 82"/>
                    <a:gd name="T1" fmla="*/ 8 h 87"/>
                    <a:gd name="T2" fmla="*/ 62 w 82"/>
                    <a:gd name="T3" fmla="*/ 4 h 87"/>
                    <a:gd name="T4" fmla="*/ 55 w 82"/>
                    <a:gd name="T5" fmla="*/ 4 h 87"/>
                    <a:gd name="T6" fmla="*/ 47 w 82"/>
                    <a:gd name="T7" fmla="*/ 0 h 87"/>
                    <a:gd name="T8" fmla="*/ 39 w 82"/>
                    <a:gd name="T9" fmla="*/ 0 h 87"/>
                    <a:gd name="T10" fmla="*/ 35 w 82"/>
                    <a:gd name="T11" fmla="*/ 0 h 87"/>
                    <a:gd name="T12" fmla="*/ 27 w 82"/>
                    <a:gd name="T13" fmla="*/ 4 h 87"/>
                    <a:gd name="T14" fmla="*/ 19 w 82"/>
                    <a:gd name="T15" fmla="*/ 8 h 87"/>
                    <a:gd name="T16" fmla="*/ 15 w 82"/>
                    <a:gd name="T17" fmla="*/ 12 h 87"/>
                    <a:gd name="T18" fmla="*/ 11 w 82"/>
                    <a:gd name="T19" fmla="*/ 16 h 87"/>
                    <a:gd name="T20" fmla="*/ 4 w 82"/>
                    <a:gd name="T21" fmla="*/ 24 h 87"/>
                    <a:gd name="T22" fmla="*/ 4 w 82"/>
                    <a:gd name="T23" fmla="*/ 32 h 87"/>
                    <a:gd name="T24" fmla="*/ 0 w 82"/>
                    <a:gd name="T25" fmla="*/ 36 h 87"/>
                    <a:gd name="T26" fmla="*/ 0 w 82"/>
                    <a:gd name="T27" fmla="*/ 44 h 87"/>
                    <a:gd name="T28" fmla="*/ 0 w 82"/>
                    <a:gd name="T29" fmla="*/ 51 h 87"/>
                    <a:gd name="T30" fmla="*/ 4 w 82"/>
                    <a:gd name="T31" fmla="*/ 59 h 87"/>
                    <a:gd name="T32" fmla="*/ 7 w 82"/>
                    <a:gd name="T33" fmla="*/ 67 h 87"/>
                    <a:gd name="T34" fmla="*/ 11 w 82"/>
                    <a:gd name="T35" fmla="*/ 71 h 87"/>
                    <a:gd name="T36" fmla="*/ 15 w 82"/>
                    <a:gd name="T37" fmla="*/ 75 h 87"/>
                    <a:gd name="T38" fmla="*/ 23 w 82"/>
                    <a:gd name="T39" fmla="*/ 79 h 87"/>
                    <a:gd name="T40" fmla="*/ 31 w 82"/>
                    <a:gd name="T41" fmla="*/ 83 h 87"/>
                    <a:gd name="T42" fmla="*/ 35 w 82"/>
                    <a:gd name="T43" fmla="*/ 87 h 87"/>
                    <a:gd name="T44" fmla="*/ 43 w 82"/>
                    <a:gd name="T45" fmla="*/ 87 h 87"/>
                    <a:gd name="T46" fmla="*/ 51 w 82"/>
                    <a:gd name="T47" fmla="*/ 83 h 87"/>
                    <a:gd name="T48" fmla="*/ 59 w 82"/>
                    <a:gd name="T49" fmla="*/ 83 h 87"/>
                    <a:gd name="T50" fmla="*/ 62 w 82"/>
                    <a:gd name="T51" fmla="*/ 79 h 87"/>
                    <a:gd name="T52" fmla="*/ 70 w 82"/>
                    <a:gd name="T53" fmla="*/ 75 h 87"/>
                    <a:gd name="T54" fmla="*/ 74 w 82"/>
                    <a:gd name="T55" fmla="*/ 67 h 87"/>
                    <a:gd name="T56" fmla="*/ 78 w 82"/>
                    <a:gd name="T57" fmla="*/ 63 h 87"/>
                    <a:gd name="T58" fmla="*/ 82 w 82"/>
                    <a:gd name="T59" fmla="*/ 55 h 87"/>
                    <a:gd name="T60" fmla="*/ 82 w 82"/>
                    <a:gd name="T61" fmla="*/ 47 h 87"/>
                    <a:gd name="T62" fmla="*/ 82 w 82"/>
                    <a:gd name="T63" fmla="*/ 44 h 87"/>
                    <a:gd name="T64" fmla="*/ 82 w 82"/>
                    <a:gd name="T65" fmla="*/ 36 h 87"/>
                    <a:gd name="T66" fmla="*/ 82 w 82"/>
                    <a:gd name="T67" fmla="*/ 28 h 87"/>
                    <a:gd name="T68" fmla="*/ 78 w 82"/>
                    <a:gd name="T69" fmla="*/ 20 h 87"/>
                    <a:gd name="T70" fmla="*/ 74 w 82"/>
                    <a:gd name="T71" fmla="*/ 16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7"/>
                    <a:gd name="T110" fmla="*/ 82 w 82"/>
                    <a:gd name="T111" fmla="*/ 87 h 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7">
                      <a:moveTo>
                        <a:pt x="70" y="12"/>
                      </a:moveTo>
                      <a:lnTo>
                        <a:pt x="66" y="8"/>
                      </a:lnTo>
                      <a:lnTo>
                        <a:pt x="62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5" y="12"/>
                      </a:lnTo>
                      <a:lnTo>
                        <a:pt x="11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7" y="67"/>
                      </a:lnTo>
                      <a:lnTo>
                        <a:pt x="11" y="71"/>
                      </a:lnTo>
                      <a:lnTo>
                        <a:pt x="15" y="75"/>
                      </a:lnTo>
                      <a:lnTo>
                        <a:pt x="19" y="79"/>
                      </a:lnTo>
                      <a:lnTo>
                        <a:pt x="23" y="79"/>
                      </a:lnTo>
                      <a:lnTo>
                        <a:pt x="27" y="83"/>
                      </a:lnTo>
                      <a:lnTo>
                        <a:pt x="31" y="83"/>
                      </a:lnTo>
                      <a:lnTo>
                        <a:pt x="35" y="83"/>
                      </a:lnTo>
                      <a:lnTo>
                        <a:pt x="35" y="87"/>
                      </a:lnTo>
                      <a:lnTo>
                        <a:pt x="39" y="87"/>
                      </a:lnTo>
                      <a:lnTo>
                        <a:pt x="43" y="87"/>
                      </a:lnTo>
                      <a:lnTo>
                        <a:pt x="47" y="87"/>
                      </a:lnTo>
                      <a:lnTo>
                        <a:pt x="51" y="83"/>
                      </a:lnTo>
                      <a:lnTo>
                        <a:pt x="55" y="83"/>
                      </a:lnTo>
                      <a:lnTo>
                        <a:pt x="59" y="83"/>
                      </a:lnTo>
                      <a:lnTo>
                        <a:pt x="62" y="79"/>
                      </a:lnTo>
                      <a:lnTo>
                        <a:pt x="66" y="75"/>
                      </a:lnTo>
                      <a:lnTo>
                        <a:pt x="70" y="75"/>
                      </a:lnTo>
                      <a:lnTo>
                        <a:pt x="74" y="71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78" y="63"/>
                      </a:lnTo>
                      <a:lnTo>
                        <a:pt x="82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2" y="44"/>
                      </a:lnTo>
                      <a:lnTo>
                        <a:pt x="82" y="36"/>
                      </a:lnTo>
                      <a:lnTo>
                        <a:pt x="82" y="32"/>
                      </a:lnTo>
                      <a:lnTo>
                        <a:pt x="82" y="28"/>
                      </a:lnTo>
                      <a:lnTo>
                        <a:pt x="78" y="24"/>
                      </a:lnTo>
                      <a:lnTo>
                        <a:pt x="78" y="20"/>
                      </a:lnTo>
                      <a:lnTo>
                        <a:pt x="74" y="16"/>
                      </a:lnTo>
                      <a:lnTo>
                        <a:pt x="70" y="12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6" name="Group 292"/>
              <p:cNvGrpSpPr>
                <a:grpSpLocks/>
              </p:cNvGrpSpPr>
              <p:nvPr/>
            </p:nvGrpSpPr>
            <p:grpSpPr bwMode="auto">
              <a:xfrm>
                <a:off x="1899" y="1816"/>
                <a:ext cx="67" cy="75"/>
                <a:chOff x="1899" y="1816"/>
                <a:chExt cx="67" cy="75"/>
              </a:xfrm>
            </p:grpSpPr>
            <p:sp>
              <p:nvSpPr>
                <p:cNvPr id="7437" name="Freeform 290"/>
                <p:cNvSpPr>
                  <a:spLocks/>
                </p:cNvSpPr>
                <p:nvPr/>
              </p:nvSpPr>
              <p:spPr bwMode="auto">
                <a:xfrm>
                  <a:off x="1899" y="1816"/>
                  <a:ext cx="67" cy="75"/>
                </a:xfrm>
                <a:custGeom>
                  <a:avLst/>
                  <a:gdLst>
                    <a:gd name="T0" fmla="*/ 0 w 67"/>
                    <a:gd name="T1" fmla="*/ 63 h 75"/>
                    <a:gd name="T2" fmla="*/ 55 w 67"/>
                    <a:gd name="T3" fmla="*/ 0 h 75"/>
                    <a:gd name="T4" fmla="*/ 59 w 67"/>
                    <a:gd name="T5" fmla="*/ 4 h 75"/>
                    <a:gd name="T6" fmla="*/ 63 w 67"/>
                    <a:gd name="T7" fmla="*/ 8 h 75"/>
                    <a:gd name="T8" fmla="*/ 63 w 67"/>
                    <a:gd name="T9" fmla="*/ 12 h 75"/>
                    <a:gd name="T10" fmla="*/ 67 w 67"/>
                    <a:gd name="T11" fmla="*/ 16 h 75"/>
                    <a:gd name="T12" fmla="*/ 67 w 67"/>
                    <a:gd name="T13" fmla="*/ 24 h 75"/>
                    <a:gd name="T14" fmla="*/ 67 w 67"/>
                    <a:gd name="T15" fmla="*/ 28 h 75"/>
                    <a:gd name="T16" fmla="*/ 67 w 67"/>
                    <a:gd name="T17" fmla="*/ 35 h 75"/>
                    <a:gd name="T18" fmla="*/ 67 w 67"/>
                    <a:gd name="T19" fmla="*/ 39 h 75"/>
                    <a:gd name="T20" fmla="*/ 63 w 67"/>
                    <a:gd name="T21" fmla="*/ 51 h 75"/>
                    <a:gd name="T22" fmla="*/ 63 w 67"/>
                    <a:gd name="T23" fmla="*/ 55 h 75"/>
                    <a:gd name="T24" fmla="*/ 59 w 67"/>
                    <a:gd name="T25" fmla="*/ 59 h 75"/>
                    <a:gd name="T26" fmla="*/ 51 w 67"/>
                    <a:gd name="T27" fmla="*/ 63 h 75"/>
                    <a:gd name="T28" fmla="*/ 47 w 67"/>
                    <a:gd name="T29" fmla="*/ 67 h 75"/>
                    <a:gd name="T30" fmla="*/ 44 w 67"/>
                    <a:gd name="T31" fmla="*/ 71 h 75"/>
                    <a:gd name="T32" fmla="*/ 36 w 67"/>
                    <a:gd name="T33" fmla="*/ 71 h 75"/>
                    <a:gd name="T34" fmla="*/ 28 w 67"/>
                    <a:gd name="T35" fmla="*/ 75 h 75"/>
                    <a:gd name="T36" fmla="*/ 24 w 67"/>
                    <a:gd name="T37" fmla="*/ 75 h 75"/>
                    <a:gd name="T38" fmla="*/ 16 w 67"/>
                    <a:gd name="T39" fmla="*/ 71 h 75"/>
                    <a:gd name="T40" fmla="*/ 12 w 67"/>
                    <a:gd name="T41" fmla="*/ 71 h 75"/>
                    <a:gd name="T42" fmla="*/ 8 w 67"/>
                    <a:gd name="T43" fmla="*/ 67 h 75"/>
                    <a:gd name="T44" fmla="*/ 0 w 67"/>
                    <a:gd name="T45" fmla="*/ 63 h 75"/>
                    <a:gd name="T46" fmla="*/ 0 w 67"/>
                    <a:gd name="T47" fmla="*/ 63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7"/>
                    <a:gd name="T73" fmla="*/ 0 h 75"/>
                    <a:gd name="T74" fmla="*/ 67 w 67"/>
                    <a:gd name="T75" fmla="*/ 75 h 7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7" h="75">
                      <a:moveTo>
                        <a:pt x="0" y="63"/>
                      </a:moveTo>
                      <a:lnTo>
                        <a:pt x="55" y="0"/>
                      </a:lnTo>
                      <a:lnTo>
                        <a:pt x="59" y="4"/>
                      </a:lnTo>
                      <a:lnTo>
                        <a:pt x="63" y="8"/>
                      </a:lnTo>
                      <a:lnTo>
                        <a:pt x="63" y="12"/>
                      </a:lnTo>
                      <a:lnTo>
                        <a:pt x="67" y="16"/>
                      </a:lnTo>
                      <a:lnTo>
                        <a:pt x="67" y="24"/>
                      </a:lnTo>
                      <a:lnTo>
                        <a:pt x="67" y="28"/>
                      </a:lnTo>
                      <a:lnTo>
                        <a:pt x="67" y="35"/>
                      </a:lnTo>
                      <a:lnTo>
                        <a:pt x="67" y="39"/>
                      </a:lnTo>
                      <a:lnTo>
                        <a:pt x="63" y="51"/>
                      </a:lnTo>
                      <a:lnTo>
                        <a:pt x="63" y="55"/>
                      </a:lnTo>
                      <a:lnTo>
                        <a:pt x="59" y="59"/>
                      </a:lnTo>
                      <a:lnTo>
                        <a:pt x="51" y="63"/>
                      </a:lnTo>
                      <a:lnTo>
                        <a:pt x="47" y="67"/>
                      </a:lnTo>
                      <a:lnTo>
                        <a:pt x="44" y="71"/>
                      </a:lnTo>
                      <a:lnTo>
                        <a:pt x="36" y="71"/>
                      </a:lnTo>
                      <a:lnTo>
                        <a:pt x="28" y="75"/>
                      </a:lnTo>
                      <a:lnTo>
                        <a:pt x="24" y="75"/>
                      </a:lnTo>
                      <a:lnTo>
                        <a:pt x="16" y="71"/>
                      </a:lnTo>
                      <a:lnTo>
                        <a:pt x="12" y="71"/>
                      </a:lnTo>
                      <a:lnTo>
                        <a:pt x="8" y="67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" name="Freeform 291"/>
                <p:cNvSpPr>
                  <a:spLocks/>
                </p:cNvSpPr>
                <p:nvPr/>
              </p:nvSpPr>
              <p:spPr bwMode="auto">
                <a:xfrm>
                  <a:off x="1899" y="1816"/>
                  <a:ext cx="67" cy="75"/>
                </a:xfrm>
                <a:custGeom>
                  <a:avLst/>
                  <a:gdLst>
                    <a:gd name="T0" fmla="*/ 0 w 67"/>
                    <a:gd name="T1" fmla="*/ 63 h 75"/>
                    <a:gd name="T2" fmla="*/ 55 w 67"/>
                    <a:gd name="T3" fmla="*/ 0 h 75"/>
                    <a:gd name="T4" fmla="*/ 59 w 67"/>
                    <a:gd name="T5" fmla="*/ 4 h 75"/>
                    <a:gd name="T6" fmla="*/ 63 w 67"/>
                    <a:gd name="T7" fmla="*/ 8 h 75"/>
                    <a:gd name="T8" fmla="*/ 63 w 67"/>
                    <a:gd name="T9" fmla="*/ 12 h 75"/>
                    <a:gd name="T10" fmla="*/ 67 w 67"/>
                    <a:gd name="T11" fmla="*/ 16 h 75"/>
                    <a:gd name="T12" fmla="*/ 67 w 67"/>
                    <a:gd name="T13" fmla="*/ 24 h 75"/>
                    <a:gd name="T14" fmla="*/ 67 w 67"/>
                    <a:gd name="T15" fmla="*/ 28 h 75"/>
                    <a:gd name="T16" fmla="*/ 67 w 67"/>
                    <a:gd name="T17" fmla="*/ 35 h 75"/>
                    <a:gd name="T18" fmla="*/ 67 w 67"/>
                    <a:gd name="T19" fmla="*/ 39 h 75"/>
                    <a:gd name="T20" fmla="*/ 63 w 67"/>
                    <a:gd name="T21" fmla="*/ 51 h 75"/>
                    <a:gd name="T22" fmla="*/ 63 w 67"/>
                    <a:gd name="T23" fmla="*/ 55 h 75"/>
                    <a:gd name="T24" fmla="*/ 59 w 67"/>
                    <a:gd name="T25" fmla="*/ 59 h 75"/>
                    <a:gd name="T26" fmla="*/ 51 w 67"/>
                    <a:gd name="T27" fmla="*/ 63 h 75"/>
                    <a:gd name="T28" fmla="*/ 47 w 67"/>
                    <a:gd name="T29" fmla="*/ 67 h 75"/>
                    <a:gd name="T30" fmla="*/ 44 w 67"/>
                    <a:gd name="T31" fmla="*/ 71 h 75"/>
                    <a:gd name="T32" fmla="*/ 36 w 67"/>
                    <a:gd name="T33" fmla="*/ 71 h 75"/>
                    <a:gd name="T34" fmla="*/ 28 w 67"/>
                    <a:gd name="T35" fmla="*/ 75 h 75"/>
                    <a:gd name="T36" fmla="*/ 24 w 67"/>
                    <a:gd name="T37" fmla="*/ 75 h 75"/>
                    <a:gd name="T38" fmla="*/ 16 w 67"/>
                    <a:gd name="T39" fmla="*/ 71 h 75"/>
                    <a:gd name="T40" fmla="*/ 12 w 67"/>
                    <a:gd name="T41" fmla="*/ 71 h 75"/>
                    <a:gd name="T42" fmla="*/ 8 w 67"/>
                    <a:gd name="T43" fmla="*/ 67 h 75"/>
                    <a:gd name="T44" fmla="*/ 0 w 67"/>
                    <a:gd name="T45" fmla="*/ 63 h 75"/>
                    <a:gd name="T46" fmla="*/ 0 w 67"/>
                    <a:gd name="T47" fmla="*/ 63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7"/>
                    <a:gd name="T73" fmla="*/ 0 h 75"/>
                    <a:gd name="T74" fmla="*/ 67 w 67"/>
                    <a:gd name="T75" fmla="*/ 75 h 7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7" h="75">
                      <a:moveTo>
                        <a:pt x="0" y="63"/>
                      </a:moveTo>
                      <a:lnTo>
                        <a:pt x="55" y="0"/>
                      </a:lnTo>
                      <a:lnTo>
                        <a:pt x="59" y="4"/>
                      </a:lnTo>
                      <a:lnTo>
                        <a:pt x="63" y="8"/>
                      </a:lnTo>
                      <a:lnTo>
                        <a:pt x="63" y="12"/>
                      </a:lnTo>
                      <a:lnTo>
                        <a:pt x="67" y="16"/>
                      </a:lnTo>
                      <a:lnTo>
                        <a:pt x="67" y="24"/>
                      </a:lnTo>
                      <a:lnTo>
                        <a:pt x="67" y="28"/>
                      </a:lnTo>
                      <a:lnTo>
                        <a:pt x="67" y="35"/>
                      </a:lnTo>
                      <a:lnTo>
                        <a:pt x="67" y="39"/>
                      </a:lnTo>
                      <a:lnTo>
                        <a:pt x="63" y="51"/>
                      </a:lnTo>
                      <a:lnTo>
                        <a:pt x="63" y="55"/>
                      </a:lnTo>
                      <a:lnTo>
                        <a:pt x="59" y="59"/>
                      </a:lnTo>
                      <a:lnTo>
                        <a:pt x="51" y="63"/>
                      </a:lnTo>
                      <a:lnTo>
                        <a:pt x="47" y="67"/>
                      </a:lnTo>
                      <a:lnTo>
                        <a:pt x="44" y="71"/>
                      </a:lnTo>
                      <a:lnTo>
                        <a:pt x="36" y="71"/>
                      </a:lnTo>
                      <a:lnTo>
                        <a:pt x="28" y="75"/>
                      </a:lnTo>
                      <a:lnTo>
                        <a:pt x="24" y="75"/>
                      </a:lnTo>
                      <a:lnTo>
                        <a:pt x="16" y="71"/>
                      </a:lnTo>
                      <a:lnTo>
                        <a:pt x="12" y="71"/>
                      </a:lnTo>
                      <a:lnTo>
                        <a:pt x="8" y="67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91" name="Group 300"/>
            <p:cNvGrpSpPr>
              <a:grpSpLocks/>
            </p:cNvGrpSpPr>
            <p:nvPr/>
          </p:nvGrpSpPr>
          <p:grpSpPr bwMode="auto">
            <a:xfrm>
              <a:off x="1994" y="1110"/>
              <a:ext cx="82" cy="82"/>
              <a:chOff x="1994" y="1110"/>
              <a:chExt cx="82" cy="82"/>
            </a:xfrm>
          </p:grpSpPr>
          <p:grpSp>
            <p:nvGrpSpPr>
              <p:cNvPr id="7429" name="Group 296"/>
              <p:cNvGrpSpPr>
                <a:grpSpLocks/>
              </p:cNvGrpSpPr>
              <p:nvPr/>
            </p:nvGrpSpPr>
            <p:grpSpPr bwMode="auto">
              <a:xfrm>
                <a:off x="1994" y="1110"/>
                <a:ext cx="82" cy="82"/>
                <a:chOff x="1994" y="1110"/>
                <a:chExt cx="82" cy="82"/>
              </a:xfrm>
            </p:grpSpPr>
            <p:sp>
              <p:nvSpPr>
                <p:cNvPr id="7433" name="Freeform 294"/>
                <p:cNvSpPr>
                  <a:spLocks/>
                </p:cNvSpPr>
                <p:nvPr/>
              </p:nvSpPr>
              <p:spPr bwMode="auto">
                <a:xfrm>
                  <a:off x="1994" y="1110"/>
                  <a:ext cx="82" cy="82"/>
                </a:xfrm>
                <a:custGeom>
                  <a:avLst/>
                  <a:gdLst>
                    <a:gd name="T0" fmla="*/ 0 w 82"/>
                    <a:gd name="T1" fmla="*/ 47 h 82"/>
                    <a:gd name="T2" fmla="*/ 3 w 82"/>
                    <a:gd name="T3" fmla="*/ 55 h 82"/>
                    <a:gd name="T4" fmla="*/ 3 w 82"/>
                    <a:gd name="T5" fmla="*/ 59 h 82"/>
                    <a:gd name="T6" fmla="*/ 7 w 82"/>
                    <a:gd name="T7" fmla="*/ 66 h 82"/>
                    <a:gd name="T8" fmla="*/ 11 w 82"/>
                    <a:gd name="T9" fmla="*/ 70 h 82"/>
                    <a:gd name="T10" fmla="*/ 19 w 82"/>
                    <a:gd name="T11" fmla="*/ 74 h 82"/>
                    <a:gd name="T12" fmla="*/ 23 w 82"/>
                    <a:gd name="T13" fmla="*/ 78 h 82"/>
                    <a:gd name="T14" fmla="*/ 31 w 82"/>
                    <a:gd name="T15" fmla="*/ 82 h 82"/>
                    <a:gd name="T16" fmla="*/ 39 w 82"/>
                    <a:gd name="T17" fmla="*/ 82 h 82"/>
                    <a:gd name="T18" fmla="*/ 47 w 82"/>
                    <a:gd name="T19" fmla="*/ 82 h 82"/>
                    <a:gd name="T20" fmla="*/ 51 w 82"/>
                    <a:gd name="T21" fmla="*/ 82 h 82"/>
                    <a:gd name="T22" fmla="*/ 58 w 82"/>
                    <a:gd name="T23" fmla="*/ 78 h 82"/>
                    <a:gd name="T24" fmla="*/ 66 w 82"/>
                    <a:gd name="T25" fmla="*/ 74 h 82"/>
                    <a:gd name="T26" fmla="*/ 70 w 82"/>
                    <a:gd name="T27" fmla="*/ 70 h 82"/>
                    <a:gd name="T28" fmla="*/ 78 w 82"/>
                    <a:gd name="T29" fmla="*/ 66 h 82"/>
                    <a:gd name="T30" fmla="*/ 78 w 82"/>
                    <a:gd name="T31" fmla="*/ 59 h 82"/>
                    <a:gd name="T32" fmla="*/ 82 w 82"/>
                    <a:gd name="T33" fmla="*/ 55 h 82"/>
                    <a:gd name="T34" fmla="*/ 82 w 82"/>
                    <a:gd name="T35" fmla="*/ 47 h 82"/>
                    <a:gd name="T36" fmla="*/ 82 w 82"/>
                    <a:gd name="T37" fmla="*/ 39 h 82"/>
                    <a:gd name="T38" fmla="*/ 82 w 82"/>
                    <a:gd name="T39" fmla="*/ 31 h 82"/>
                    <a:gd name="T40" fmla="*/ 78 w 82"/>
                    <a:gd name="T41" fmla="*/ 23 h 82"/>
                    <a:gd name="T42" fmla="*/ 78 w 82"/>
                    <a:gd name="T43" fmla="*/ 19 h 82"/>
                    <a:gd name="T44" fmla="*/ 70 w 82"/>
                    <a:gd name="T45" fmla="*/ 12 h 82"/>
                    <a:gd name="T46" fmla="*/ 66 w 82"/>
                    <a:gd name="T47" fmla="*/ 8 h 82"/>
                    <a:gd name="T48" fmla="*/ 58 w 82"/>
                    <a:gd name="T49" fmla="*/ 4 h 82"/>
                    <a:gd name="T50" fmla="*/ 51 w 82"/>
                    <a:gd name="T51" fmla="*/ 0 h 82"/>
                    <a:gd name="T52" fmla="*/ 47 w 82"/>
                    <a:gd name="T53" fmla="*/ 0 h 82"/>
                    <a:gd name="T54" fmla="*/ 39 w 82"/>
                    <a:gd name="T55" fmla="*/ 0 h 82"/>
                    <a:gd name="T56" fmla="*/ 31 w 82"/>
                    <a:gd name="T57" fmla="*/ 0 h 82"/>
                    <a:gd name="T58" fmla="*/ 23 w 82"/>
                    <a:gd name="T59" fmla="*/ 4 h 82"/>
                    <a:gd name="T60" fmla="*/ 19 w 82"/>
                    <a:gd name="T61" fmla="*/ 8 h 82"/>
                    <a:gd name="T62" fmla="*/ 11 w 82"/>
                    <a:gd name="T63" fmla="*/ 12 h 82"/>
                    <a:gd name="T64" fmla="*/ 7 w 82"/>
                    <a:gd name="T65" fmla="*/ 19 h 82"/>
                    <a:gd name="T66" fmla="*/ 3 w 82"/>
                    <a:gd name="T67" fmla="*/ 23 h 82"/>
                    <a:gd name="T68" fmla="*/ 3 w 82"/>
                    <a:gd name="T69" fmla="*/ 31 h 82"/>
                    <a:gd name="T70" fmla="*/ 0 w 82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2"/>
                    <a:gd name="T110" fmla="*/ 82 w 82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3" y="55"/>
                      </a:lnTo>
                      <a:lnTo>
                        <a:pt x="3" y="59"/>
                      </a:lnTo>
                      <a:lnTo>
                        <a:pt x="3" y="63"/>
                      </a:lnTo>
                      <a:lnTo>
                        <a:pt x="7" y="66"/>
                      </a:lnTo>
                      <a:lnTo>
                        <a:pt x="11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4" y="82"/>
                      </a:lnTo>
                      <a:lnTo>
                        <a:pt x="58" y="78"/>
                      </a:lnTo>
                      <a:lnTo>
                        <a:pt x="62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74" y="70"/>
                      </a:lnTo>
                      <a:lnTo>
                        <a:pt x="78" y="66"/>
                      </a:lnTo>
                      <a:lnTo>
                        <a:pt x="78" y="63"/>
                      </a:lnTo>
                      <a:lnTo>
                        <a:pt x="78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2" y="43"/>
                      </a:lnTo>
                      <a:lnTo>
                        <a:pt x="82" y="39"/>
                      </a:lnTo>
                      <a:lnTo>
                        <a:pt x="82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78" y="23"/>
                      </a:lnTo>
                      <a:lnTo>
                        <a:pt x="78" y="19"/>
                      </a:lnTo>
                      <a:lnTo>
                        <a:pt x="74" y="15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62" y="4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8"/>
                      </a:lnTo>
                      <a:lnTo>
                        <a:pt x="15" y="12"/>
                      </a:lnTo>
                      <a:lnTo>
                        <a:pt x="11" y="12"/>
                      </a:lnTo>
                      <a:lnTo>
                        <a:pt x="11" y="15"/>
                      </a:lnTo>
                      <a:lnTo>
                        <a:pt x="7" y="19"/>
                      </a:lnTo>
                      <a:lnTo>
                        <a:pt x="3" y="19"/>
                      </a:lnTo>
                      <a:lnTo>
                        <a:pt x="3" y="23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" name="Freeform 295"/>
                <p:cNvSpPr>
                  <a:spLocks/>
                </p:cNvSpPr>
                <p:nvPr/>
              </p:nvSpPr>
              <p:spPr bwMode="auto">
                <a:xfrm>
                  <a:off x="1994" y="1110"/>
                  <a:ext cx="82" cy="82"/>
                </a:xfrm>
                <a:custGeom>
                  <a:avLst/>
                  <a:gdLst>
                    <a:gd name="T0" fmla="*/ 0 w 82"/>
                    <a:gd name="T1" fmla="*/ 47 h 82"/>
                    <a:gd name="T2" fmla="*/ 3 w 82"/>
                    <a:gd name="T3" fmla="*/ 55 h 82"/>
                    <a:gd name="T4" fmla="*/ 3 w 82"/>
                    <a:gd name="T5" fmla="*/ 59 h 82"/>
                    <a:gd name="T6" fmla="*/ 7 w 82"/>
                    <a:gd name="T7" fmla="*/ 66 h 82"/>
                    <a:gd name="T8" fmla="*/ 11 w 82"/>
                    <a:gd name="T9" fmla="*/ 70 h 82"/>
                    <a:gd name="T10" fmla="*/ 19 w 82"/>
                    <a:gd name="T11" fmla="*/ 74 h 82"/>
                    <a:gd name="T12" fmla="*/ 23 w 82"/>
                    <a:gd name="T13" fmla="*/ 78 h 82"/>
                    <a:gd name="T14" fmla="*/ 31 w 82"/>
                    <a:gd name="T15" fmla="*/ 82 h 82"/>
                    <a:gd name="T16" fmla="*/ 39 w 82"/>
                    <a:gd name="T17" fmla="*/ 82 h 82"/>
                    <a:gd name="T18" fmla="*/ 47 w 82"/>
                    <a:gd name="T19" fmla="*/ 82 h 82"/>
                    <a:gd name="T20" fmla="*/ 51 w 82"/>
                    <a:gd name="T21" fmla="*/ 82 h 82"/>
                    <a:gd name="T22" fmla="*/ 58 w 82"/>
                    <a:gd name="T23" fmla="*/ 78 h 82"/>
                    <a:gd name="T24" fmla="*/ 66 w 82"/>
                    <a:gd name="T25" fmla="*/ 74 h 82"/>
                    <a:gd name="T26" fmla="*/ 70 w 82"/>
                    <a:gd name="T27" fmla="*/ 70 h 82"/>
                    <a:gd name="T28" fmla="*/ 78 w 82"/>
                    <a:gd name="T29" fmla="*/ 66 h 82"/>
                    <a:gd name="T30" fmla="*/ 78 w 82"/>
                    <a:gd name="T31" fmla="*/ 59 h 82"/>
                    <a:gd name="T32" fmla="*/ 82 w 82"/>
                    <a:gd name="T33" fmla="*/ 55 h 82"/>
                    <a:gd name="T34" fmla="*/ 82 w 82"/>
                    <a:gd name="T35" fmla="*/ 47 h 82"/>
                    <a:gd name="T36" fmla="*/ 82 w 82"/>
                    <a:gd name="T37" fmla="*/ 39 h 82"/>
                    <a:gd name="T38" fmla="*/ 82 w 82"/>
                    <a:gd name="T39" fmla="*/ 31 h 82"/>
                    <a:gd name="T40" fmla="*/ 78 w 82"/>
                    <a:gd name="T41" fmla="*/ 23 h 82"/>
                    <a:gd name="T42" fmla="*/ 78 w 82"/>
                    <a:gd name="T43" fmla="*/ 19 h 82"/>
                    <a:gd name="T44" fmla="*/ 70 w 82"/>
                    <a:gd name="T45" fmla="*/ 12 h 82"/>
                    <a:gd name="T46" fmla="*/ 66 w 82"/>
                    <a:gd name="T47" fmla="*/ 8 h 82"/>
                    <a:gd name="T48" fmla="*/ 58 w 82"/>
                    <a:gd name="T49" fmla="*/ 4 h 82"/>
                    <a:gd name="T50" fmla="*/ 51 w 82"/>
                    <a:gd name="T51" fmla="*/ 0 h 82"/>
                    <a:gd name="T52" fmla="*/ 47 w 82"/>
                    <a:gd name="T53" fmla="*/ 0 h 82"/>
                    <a:gd name="T54" fmla="*/ 39 w 82"/>
                    <a:gd name="T55" fmla="*/ 0 h 82"/>
                    <a:gd name="T56" fmla="*/ 31 w 82"/>
                    <a:gd name="T57" fmla="*/ 0 h 82"/>
                    <a:gd name="T58" fmla="*/ 23 w 82"/>
                    <a:gd name="T59" fmla="*/ 4 h 82"/>
                    <a:gd name="T60" fmla="*/ 19 w 82"/>
                    <a:gd name="T61" fmla="*/ 8 h 82"/>
                    <a:gd name="T62" fmla="*/ 11 w 82"/>
                    <a:gd name="T63" fmla="*/ 12 h 82"/>
                    <a:gd name="T64" fmla="*/ 7 w 82"/>
                    <a:gd name="T65" fmla="*/ 19 h 82"/>
                    <a:gd name="T66" fmla="*/ 3 w 82"/>
                    <a:gd name="T67" fmla="*/ 23 h 82"/>
                    <a:gd name="T68" fmla="*/ 3 w 82"/>
                    <a:gd name="T69" fmla="*/ 31 h 82"/>
                    <a:gd name="T70" fmla="*/ 0 w 82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2"/>
                    <a:gd name="T110" fmla="*/ 82 w 82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3" y="55"/>
                      </a:lnTo>
                      <a:lnTo>
                        <a:pt x="3" y="59"/>
                      </a:lnTo>
                      <a:lnTo>
                        <a:pt x="3" y="63"/>
                      </a:lnTo>
                      <a:lnTo>
                        <a:pt x="7" y="66"/>
                      </a:lnTo>
                      <a:lnTo>
                        <a:pt x="11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4" y="82"/>
                      </a:lnTo>
                      <a:lnTo>
                        <a:pt x="58" y="78"/>
                      </a:lnTo>
                      <a:lnTo>
                        <a:pt x="62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74" y="70"/>
                      </a:lnTo>
                      <a:lnTo>
                        <a:pt x="78" y="66"/>
                      </a:lnTo>
                      <a:lnTo>
                        <a:pt x="78" y="63"/>
                      </a:lnTo>
                      <a:lnTo>
                        <a:pt x="78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2" y="43"/>
                      </a:lnTo>
                      <a:lnTo>
                        <a:pt x="82" y="39"/>
                      </a:lnTo>
                      <a:lnTo>
                        <a:pt x="82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78" y="23"/>
                      </a:lnTo>
                      <a:lnTo>
                        <a:pt x="78" y="19"/>
                      </a:lnTo>
                      <a:lnTo>
                        <a:pt x="74" y="15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62" y="4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8"/>
                      </a:lnTo>
                      <a:lnTo>
                        <a:pt x="15" y="12"/>
                      </a:lnTo>
                      <a:lnTo>
                        <a:pt x="11" y="12"/>
                      </a:lnTo>
                      <a:lnTo>
                        <a:pt x="11" y="15"/>
                      </a:lnTo>
                      <a:lnTo>
                        <a:pt x="7" y="19"/>
                      </a:lnTo>
                      <a:lnTo>
                        <a:pt x="3" y="19"/>
                      </a:lnTo>
                      <a:lnTo>
                        <a:pt x="3" y="23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0" name="Group 299"/>
              <p:cNvGrpSpPr>
                <a:grpSpLocks/>
              </p:cNvGrpSpPr>
              <p:nvPr/>
            </p:nvGrpSpPr>
            <p:grpSpPr bwMode="auto">
              <a:xfrm>
                <a:off x="1994" y="1110"/>
                <a:ext cx="82" cy="43"/>
                <a:chOff x="1994" y="1110"/>
                <a:chExt cx="82" cy="43"/>
              </a:xfrm>
            </p:grpSpPr>
            <p:sp>
              <p:nvSpPr>
                <p:cNvPr id="7431" name="Freeform 297"/>
                <p:cNvSpPr>
                  <a:spLocks/>
                </p:cNvSpPr>
                <p:nvPr/>
              </p:nvSpPr>
              <p:spPr bwMode="auto">
                <a:xfrm>
                  <a:off x="1994" y="1110"/>
                  <a:ext cx="82" cy="43"/>
                </a:xfrm>
                <a:custGeom>
                  <a:avLst/>
                  <a:gdLst>
                    <a:gd name="T0" fmla="*/ 82 w 82"/>
                    <a:gd name="T1" fmla="*/ 43 h 43"/>
                    <a:gd name="T2" fmla="*/ 0 w 82"/>
                    <a:gd name="T3" fmla="*/ 43 h 43"/>
                    <a:gd name="T4" fmla="*/ 0 w 82"/>
                    <a:gd name="T5" fmla="*/ 35 h 43"/>
                    <a:gd name="T6" fmla="*/ 3 w 82"/>
                    <a:gd name="T7" fmla="*/ 31 h 43"/>
                    <a:gd name="T8" fmla="*/ 3 w 82"/>
                    <a:gd name="T9" fmla="*/ 27 h 43"/>
                    <a:gd name="T10" fmla="*/ 3 w 82"/>
                    <a:gd name="T11" fmla="*/ 23 h 43"/>
                    <a:gd name="T12" fmla="*/ 7 w 82"/>
                    <a:gd name="T13" fmla="*/ 19 h 43"/>
                    <a:gd name="T14" fmla="*/ 11 w 82"/>
                    <a:gd name="T15" fmla="*/ 12 h 43"/>
                    <a:gd name="T16" fmla="*/ 15 w 82"/>
                    <a:gd name="T17" fmla="*/ 8 h 43"/>
                    <a:gd name="T18" fmla="*/ 23 w 82"/>
                    <a:gd name="T19" fmla="*/ 4 h 43"/>
                    <a:gd name="T20" fmla="*/ 31 w 82"/>
                    <a:gd name="T21" fmla="*/ 0 h 43"/>
                    <a:gd name="T22" fmla="*/ 35 w 82"/>
                    <a:gd name="T23" fmla="*/ 0 h 43"/>
                    <a:gd name="T24" fmla="*/ 43 w 82"/>
                    <a:gd name="T25" fmla="*/ 0 h 43"/>
                    <a:gd name="T26" fmla="*/ 51 w 82"/>
                    <a:gd name="T27" fmla="*/ 0 h 43"/>
                    <a:gd name="T28" fmla="*/ 54 w 82"/>
                    <a:gd name="T29" fmla="*/ 0 h 43"/>
                    <a:gd name="T30" fmla="*/ 58 w 82"/>
                    <a:gd name="T31" fmla="*/ 4 h 43"/>
                    <a:gd name="T32" fmla="*/ 66 w 82"/>
                    <a:gd name="T33" fmla="*/ 8 h 43"/>
                    <a:gd name="T34" fmla="*/ 70 w 82"/>
                    <a:gd name="T35" fmla="*/ 12 h 43"/>
                    <a:gd name="T36" fmla="*/ 74 w 82"/>
                    <a:gd name="T37" fmla="*/ 15 h 43"/>
                    <a:gd name="T38" fmla="*/ 78 w 82"/>
                    <a:gd name="T39" fmla="*/ 23 h 43"/>
                    <a:gd name="T40" fmla="*/ 82 w 82"/>
                    <a:gd name="T41" fmla="*/ 27 h 43"/>
                    <a:gd name="T42" fmla="*/ 82 w 82"/>
                    <a:gd name="T43" fmla="*/ 31 h 43"/>
                    <a:gd name="T44" fmla="*/ 82 w 82"/>
                    <a:gd name="T45" fmla="*/ 39 h 43"/>
                    <a:gd name="T46" fmla="*/ 82 w 82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"/>
                    <a:gd name="T73" fmla="*/ 0 h 43"/>
                    <a:gd name="T74" fmla="*/ 82 w 82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" h="43">
                      <a:moveTo>
                        <a:pt x="82" y="43"/>
                      </a:move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3" y="27"/>
                      </a:lnTo>
                      <a:lnTo>
                        <a:pt x="3" y="23"/>
                      </a:lnTo>
                      <a:lnTo>
                        <a:pt x="7" y="19"/>
                      </a:lnTo>
                      <a:lnTo>
                        <a:pt x="11" y="12"/>
                      </a:lnTo>
                      <a:lnTo>
                        <a:pt x="15" y="8"/>
                      </a:lnTo>
                      <a:lnTo>
                        <a:pt x="23" y="4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4" y="0"/>
                      </a:lnTo>
                      <a:lnTo>
                        <a:pt x="58" y="4"/>
                      </a:lnTo>
                      <a:lnTo>
                        <a:pt x="66" y="8"/>
                      </a:lnTo>
                      <a:lnTo>
                        <a:pt x="70" y="12"/>
                      </a:lnTo>
                      <a:lnTo>
                        <a:pt x="74" y="15"/>
                      </a:lnTo>
                      <a:lnTo>
                        <a:pt x="78" y="23"/>
                      </a:lnTo>
                      <a:lnTo>
                        <a:pt x="82" y="27"/>
                      </a:lnTo>
                      <a:lnTo>
                        <a:pt x="82" y="31"/>
                      </a:lnTo>
                      <a:lnTo>
                        <a:pt x="82" y="39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" name="Freeform 298"/>
                <p:cNvSpPr>
                  <a:spLocks/>
                </p:cNvSpPr>
                <p:nvPr/>
              </p:nvSpPr>
              <p:spPr bwMode="auto">
                <a:xfrm>
                  <a:off x="1994" y="1110"/>
                  <a:ext cx="82" cy="43"/>
                </a:xfrm>
                <a:custGeom>
                  <a:avLst/>
                  <a:gdLst>
                    <a:gd name="T0" fmla="*/ 82 w 82"/>
                    <a:gd name="T1" fmla="*/ 43 h 43"/>
                    <a:gd name="T2" fmla="*/ 0 w 82"/>
                    <a:gd name="T3" fmla="*/ 43 h 43"/>
                    <a:gd name="T4" fmla="*/ 0 w 82"/>
                    <a:gd name="T5" fmla="*/ 35 h 43"/>
                    <a:gd name="T6" fmla="*/ 3 w 82"/>
                    <a:gd name="T7" fmla="*/ 31 h 43"/>
                    <a:gd name="T8" fmla="*/ 3 w 82"/>
                    <a:gd name="T9" fmla="*/ 27 h 43"/>
                    <a:gd name="T10" fmla="*/ 3 w 82"/>
                    <a:gd name="T11" fmla="*/ 23 h 43"/>
                    <a:gd name="T12" fmla="*/ 7 w 82"/>
                    <a:gd name="T13" fmla="*/ 19 h 43"/>
                    <a:gd name="T14" fmla="*/ 11 w 82"/>
                    <a:gd name="T15" fmla="*/ 12 h 43"/>
                    <a:gd name="T16" fmla="*/ 15 w 82"/>
                    <a:gd name="T17" fmla="*/ 8 h 43"/>
                    <a:gd name="T18" fmla="*/ 23 w 82"/>
                    <a:gd name="T19" fmla="*/ 4 h 43"/>
                    <a:gd name="T20" fmla="*/ 31 w 82"/>
                    <a:gd name="T21" fmla="*/ 0 h 43"/>
                    <a:gd name="T22" fmla="*/ 35 w 82"/>
                    <a:gd name="T23" fmla="*/ 0 h 43"/>
                    <a:gd name="T24" fmla="*/ 43 w 82"/>
                    <a:gd name="T25" fmla="*/ 0 h 43"/>
                    <a:gd name="T26" fmla="*/ 51 w 82"/>
                    <a:gd name="T27" fmla="*/ 0 h 43"/>
                    <a:gd name="T28" fmla="*/ 54 w 82"/>
                    <a:gd name="T29" fmla="*/ 0 h 43"/>
                    <a:gd name="T30" fmla="*/ 58 w 82"/>
                    <a:gd name="T31" fmla="*/ 4 h 43"/>
                    <a:gd name="T32" fmla="*/ 66 w 82"/>
                    <a:gd name="T33" fmla="*/ 8 h 43"/>
                    <a:gd name="T34" fmla="*/ 70 w 82"/>
                    <a:gd name="T35" fmla="*/ 12 h 43"/>
                    <a:gd name="T36" fmla="*/ 74 w 82"/>
                    <a:gd name="T37" fmla="*/ 15 h 43"/>
                    <a:gd name="T38" fmla="*/ 78 w 82"/>
                    <a:gd name="T39" fmla="*/ 23 h 43"/>
                    <a:gd name="T40" fmla="*/ 82 w 82"/>
                    <a:gd name="T41" fmla="*/ 27 h 43"/>
                    <a:gd name="T42" fmla="*/ 82 w 82"/>
                    <a:gd name="T43" fmla="*/ 31 h 43"/>
                    <a:gd name="T44" fmla="*/ 82 w 82"/>
                    <a:gd name="T45" fmla="*/ 39 h 43"/>
                    <a:gd name="T46" fmla="*/ 82 w 82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"/>
                    <a:gd name="T73" fmla="*/ 0 h 43"/>
                    <a:gd name="T74" fmla="*/ 82 w 82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" h="43">
                      <a:moveTo>
                        <a:pt x="82" y="43"/>
                      </a:move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3" y="27"/>
                      </a:lnTo>
                      <a:lnTo>
                        <a:pt x="3" y="23"/>
                      </a:lnTo>
                      <a:lnTo>
                        <a:pt x="7" y="19"/>
                      </a:lnTo>
                      <a:lnTo>
                        <a:pt x="11" y="12"/>
                      </a:lnTo>
                      <a:lnTo>
                        <a:pt x="15" y="8"/>
                      </a:lnTo>
                      <a:lnTo>
                        <a:pt x="23" y="4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4" y="0"/>
                      </a:lnTo>
                      <a:lnTo>
                        <a:pt x="58" y="4"/>
                      </a:lnTo>
                      <a:lnTo>
                        <a:pt x="66" y="8"/>
                      </a:lnTo>
                      <a:lnTo>
                        <a:pt x="70" y="12"/>
                      </a:lnTo>
                      <a:lnTo>
                        <a:pt x="74" y="15"/>
                      </a:lnTo>
                      <a:lnTo>
                        <a:pt x="78" y="23"/>
                      </a:lnTo>
                      <a:lnTo>
                        <a:pt x="82" y="27"/>
                      </a:lnTo>
                      <a:lnTo>
                        <a:pt x="82" y="31"/>
                      </a:lnTo>
                      <a:lnTo>
                        <a:pt x="82" y="39"/>
                      </a:lnTo>
                      <a:lnTo>
                        <a:pt x="82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92" name="Group 307"/>
            <p:cNvGrpSpPr>
              <a:grpSpLocks/>
            </p:cNvGrpSpPr>
            <p:nvPr/>
          </p:nvGrpSpPr>
          <p:grpSpPr bwMode="auto">
            <a:xfrm>
              <a:off x="1008" y="2342"/>
              <a:ext cx="83" cy="82"/>
              <a:chOff x="1008" y="2342"/>
              <a:chExt cx="83" cy="82"/>
            </a:xfrm>
          </p:grpSpPr>
          <p:grpSp>
            <p:nvGrpSpPr>
              <p:cNvPr id="7423" name="Group 303"/>
              <p:cNvGrpSpPr>
                <a:grpSpLocks/>
              </p:cNvGrpSpPr>
              <p:nvPr/>
            </p:nvGrpSpPr>
            <p:grpSpPr bwMode="auto">
              <a:xfrm>
                <a:off x="1008" y="2342"/>
                <a:ext cx="83" cy="82"/>
                <a:chOff x="1008" y="2342"/>
                <a:chExt cx="83" cy="82"/>
              </a:xfrm>
            </p:grpSpPr>
            <p:sp>
              <p:nvSpPr>
                <p:cNvPr id="7427" name="Freeform 301"/>
                <p:cNvSpPr>
                  <a:spLocks/>
                </p:cNvSpPr>
                <p:nvPr/>
              </p:nvSpPr>
              <p:spPr bwMode="auto">
                <a:xfrm>
                  <a:off x="1008" y="2342"/>
                  <a:ext cx="83" cy="82"/>
                </a:xfrm>
                <a:custGeom>
                  <a:avLst/>
                  <a:gdLst>
                    <a:gd name="T0" fmla="*/ 0 w 83"/>
                    <a:gd name="T1" fmla="*/ 47 h 82"/>
                    <a:gd name="T2" fmla="*/ 0 w 83"/>
                    <a:gd name="T3" fmla="*/ 51 h 82"/>
                    <a:gd name="T4" fmla="*/ 4 w 83"/>
                    <a:gd name="T5" fmla="*/ 59 h 82"/>
                    <a:gd name="T6" fmla="*/ 8 w 83"/>
                    <a:gd name="T7" fmla="*/ 67 h 82"/>
                    <a:gd name="T8" fmla="*/ 12 w 83"/>
                    <a:gd name="T9" fmla="*/ 71 h 82"/>
                    <a:gd name="T10" fmla="*/ 16 w 83"/>
                    <a:gd name="T11" fmla="*/ 75 h 82"/>
                    <a:gd name="T12" fmla="*/ 24 w 83"/>
                    <a:gd name="T13" fmla="*/ 78 h 82"/>
                    <a:gd name="T14" fmla="*/ 32 w 83"/>
                    <a:gd name="T15" fmla="*/ 82 h 82"/>
                    <a:gd name="T16" fmla="*/ 40 w 83"/>
                    <a:gd name="T17" fmla="*/ 82 h 82"/>
                    <a:gd name="T18" fmla="*/ 48 w 83"/>
                    <a:gd name="T19" fmla="*/ 82 h 82"/>
                    <a:gd name="T20" fmla="*/ 51 w 83"/>
                    <a:gd name="T21" fmla="*/ 82 h 82"/>
                    <a:gd name="T22" fmla="*/ 59 w 83"/>
                    <a:gd name="T23" fmla="*/ 78 h 82"/>
                    <a:gd name="T24" fmla="*/ 67 w 83"/>
                    <a:gd name="T25" fmla="*/ 75 h 82"/>
                    <a:gd name="T26" fmla="*/ 71 w 83"/>
                    <a:gd name="T27" fmla="*/ 71 h 82"/>
                    <a:gd name="T28" fmla="*/ 75 w 83"/>
                    <a:gd name="T29" fmla="*/ 67 h 82"/>
                    <a:gd name="T30" fmla="*/ 79 w 83"/>
                    <a:gd name="T31" fmla="*/ 59 h 82"/>
                    <a:gd name="T32" fmla="*/ 83 w 83"/>
                    <a:gd name="T33" fmla="*/ 51 h 82"/>
                    <a:gd name="T34" fmla="*/ 83 w 83"/>
                    <a:gd name="T35" fmla="*/ 47 h 82"/>
                    <a:gd name="T36" fmla="*/ 83 w 83"/>
                    <a:gd name="T37" fmla="*/ 39 h 82"/>
                    <a:gd name="T38" fmla="*/ 83 w 83"/>
                    <a:gd name="T39" fmla="*/ 31 h 82"/>
                    <a:gd name="T40" fmla="*/ 79 w 83"/>
                    <a:gd name="T41" fmla="*/ 24 h 82"/>
                    <a:gd name="T42" fmla="*/ 75 w 83"/>
                    <a:gd name="T43" fmla="*/ 20 h 82"/>
                    <a:gd name="T44" fmla="*/ 71 w 83"/>
                    <a:gd name="T45" fmla="*/ 12 h 82"/>
                    <a:gd name="T46" fmla="*/ 67 w 83"/>
                    <a:gd name="T47" fmla="*/ 8 h 82"/>
                    <a:gd name="T48" fmla="*/ 59 w 83"/>
                    <a:gd name="T49" fmla="*/ 4 h 82"/>
                    <a:gd name="T50" fmla="*/ 51 w 83"/>
                    <a:gd name="T51" fmla="*/ 0 h 82"/>
                    <a:gd name="T52" fmla="*/ 48 w 83"/>
                    <a:gd name="T53" fmla="*/ 0 h 82"/>
                    <a:gd name="T54" fmla="*/ 40 w 83"/>
                    <a:gd name="T55" fmla="*/ 0 h 82"/>
                    <a:gd name="T56" fmla="*/ 32 w 83"/>
                    <a:gd name="T57" fmla="*/ 0 h 82"/>
                    <a:gd name="T58" fmla="*/ 24 w 83"/>
                    <a:gd name="T59" fmla="*/ 4 h 82"/>
                    <a:gd name="T60" fmla="*/ 16 w 83"/>
                    <a:gd name="T61" fmla="*/ 8 h 82"/>
                    <a:gd name="T62" fmla="*/ 12 w 83"/>
                    <a:gd name="T63" fmla="*/ 12 h 82"/>
                    <a:gd name="T64" fmla="*/ 8 w 83"/>
                    <a:gd name="T65" fmla="*/ 20 h 82"/>
                    <a:gd name="T66" fmla="*/ 4 w 83"/>
                    <a:gd name="T67" fmla="*/ 24 h 82"/>
                    <a:gd name="T68" fmla="*/ 0 w 83"/>
                    <a:gd name="T69" fmla="*/ 31 h 82"/>
                    <a:gd name="T70" fmla="*/ 0 w 83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2"/>
                    <a:gd name="T110" fmla="*/ 83 w 83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7"/>
                      </a:lnTo>
                      <a:lnTo>
                        <a:pt x="12" y="67"/>
                      </a:lnTo>
                      <a:lnTo>
                        <a:pt x="12" y="71"/>
                      </a:lnTo>
                      <a:lnTo>
                        <a:pt x="16" y="75"/>
                      </a:lnTo>
                      <a:lnTo>
                        <a:pt x="20" y="78"/>
                      </a:lnTo>
                      <a:lnTo>
                        <a:pt x="24" y="78"/>
                      </a:lnTo>
                      <a:lnTo>
                        <a:pt x="28" y="82"/>
                      </a:lnTo>
                      <a:lnTo>
                        <a:pt x="32" y="82"/>
                      </a:lnTo>
                      <a:lnTo>
                        <a:pt x="36" y="82"/>
                      </a:lnTo>
                      <a:lnTo>
                        <a:pt x="40" y="82"/>
                      </a:lnTo>
                      <a:lnTo>
                        <a:pt x="44" y="82"/>
                      </a:lnTo>
                      <a:lnTo>
                        <a:pt x="48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3" y="78"/>
                      </a:lnTo>
                      <a:lnTo>
                        <a:pt x="67" y="75"/>
                      </a:lnTo>
                      <a:lnTo>
                        <a:pt x="71" y="75"/>
                      </a:lnTo>
                      <a:lnTo>
                        <a:pt x="71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83" y="31"/>
                      </a:lnTo>
                      <a:lnTo>
                        <a:pt x="83" y="27"/>
                      </a:lnTo>
                      <a:lnTo>
                        <a:pt x="79" y="24"/>
                      </a:lnTo>
                      <a:lnTo>
                        <a:pt x="79" y="20"/>
                      </a:lnTo>
                      <a:lnTo>
                        <a:pt x="75" y="20"/>
                      </a:lnTo>
                      <a:lnTo>
                        <a:pt x="75" y="16"/>
                      </a:lnTo>
                      <a:lnTo>
                        <a:pt x="71" y="12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" name="Freeform 302"/>
                <p:cNvSpPr>
                  <a:spLocks/>
                </p:cNvSpPr>
                <p:nvPr/>
              </p:nvSpPr>
              <p:spPr bwMode="auto">
                <a:xfrm>
                  <a:off x="1008" y="2342"/>
                  <a:ext cx="83" cy="82"/>
                </a:xfrm>
                <a:custGeom>
                  <a:avLst/>
                  <a:gdLst>
                    <a:gd name="T0" fmla="*/ 0 w 83"/>
                    <a:gd name="T1" fmla="*/ 47 h 82"/>
                    <a:gd name="T2" fmla="*/ 0 w 83"/>
                    <a:gd name="T3" fmla="*/ 51 h 82"/>
                    <a:gd name="T4" fmla="*/ 4 w 83"/>
                    <a:gd name="T5" fmla="*/ 59 h 82"/>
                    <a:gd name="T6" fmla="*/ 8 w 83"/>
                    <a:gd name="T7" fmla="*/ 67 h 82"/>
                    <a:gd name="T8" fmla="*/ 12 w 83"/>
                    <a:gd name="T9" fmla="*/ 71 h 82"/>
                    <a:gd name="T10" fmla="*/ 16 w 83"/>
                    <a:gd name="T11" fmla="*/ 75 h 82"/>
                    <a:gd name="T12" fmla="*/ 24 w 83"/>
                    <a:gd name="T13" fmla="*/ 78 h 82"/>
                    <a:gd name="T14" fmla="*/ 32 w 83"/>
                    <a:gd name="T15" fmla="*/ 82 h 82"/>
                    <a:gd name="T16" fmla="*/ 40 w 83"/>
                    <a:gd name="T17" fmla="*/ 82 h 82"/>
                    <a:gd name="T18" fmla="*/ 48 w 83"/>
                    <a:gd name="T19" fmla="*/ 82 h 82"/>
                    <a:gd name="T20" fmla="*/ 51 w 83"/>
                    <a:gd name="T21" fmla="*/ 82 h 82"/>
                    <a:gd name="T22" fmla="*/ 59 w 83"/>
                    <a:gd name="T23" fmla="*/ 78 h 82"/>
                    <a:gd name="T24" fmla="*/ 67 w 83"/>
                    <a:gd name="T25" fmla="*/ 75 h 82"/>
                    <a:gd name="T26" fmla="*/ 71 w 83"/>
                    <a:gd name="T27" fmla="*/ 71 h 82"/>
                    <a:gd name="T28" fmla="*/ 75 w 83"/>
                    <a:gd name="T29" fmla="*/ 67 h 82"/>
                    <a:gd name="T30" fmla="*/ 79 w 83"/>
                    <a:gd name="T31" fmla="*/ 59 h 82"/>
                    <a:gd name="T32" fmla="*/ 83 w 83"/>
                    <a:gd name="T33" fmla="*/ 51 h 82"/>
                    <a:gd name="T34" fmla="*/ 83 w 83"/>
                    <a:gd name="T35" fmla="*/ 47 h 82"/>
                    <a:gd name="T36" fmla="*/ 83 w 83"/>
                    <a:gd name="T37" fmla="*/ 39 h 82"/>
                    <a:gd name="T38" fmla="*/ 83 w 83"/>
                    <a:gd name="T39" fmla="*/ 31 h 82"/>
                    <a:gd name="T40" fmla="*/ 79 w 83"/>
                    <a:gd name="T41" fmla="*/ 24 h 82"/>
                    <a:gd name="T42" fmla="*/ 75 w 83"/>
                    <a:gd name="T43" fmla="*/ 20 h 82"/>
                    <a:gd name="T44" fmla="*/ 71 w 83"/>
                    <a:gd name="T45" fmla="*/ 12 h 82"/>
                    <a:gd name="T46" fmla="*/ 67 w 83"/>
                    <a:gd name="T47" fmla="*/ 8 h 82"/>
                    <a:gd name="T48" fmla="*/ 59 w 83"/>
                    <a:gd name="T49" fmla="*/ 4 h 82"/>
                    <a:gd name="T50" fmla="*/ 51 w 83"/>
                    <a:gd name="T51" fmla="*/ 0 h 82"/>
                    <a:gd name="T52" fmla="*/ 48 w 83"/>
                    <a:gd name="T53" fmla="*/ 0 h 82"/>
                    <a:gd name="T54" fmla="*/ 40 w 83"/>
                    <a:gd name="T55" fmla="*/ 0 h 82"/>
                    <a:gd name="T56" fmla="*/ 32 w 83"/>
                    <a:gd name="T57" fmla="*/ 0 h 82"/>
                    <a:gd name="T58" fmla="*/ 24 w 83"/>
                    <a:gd name="T59" fmla="*/ 4 h 82"/>
                    <a:gd name="T60" fmla="*/ 16 w 83"/>
                    <a:gd name="T61" fmla="*/ 8 h 82"/>
                    <a:gd name="T62" fmla="*/ 12 w 83"/>
                    <a:gd name="T63" fmla="*/ 12 h 82"/>
                    <a:gd name="T64" fmla="*/ 8 w 83"/>
                    <a:gd name="T65" fmla="*/ 20 h 82"/>
                    <a:gd name="T66" fmla="*/ 4 w 83"/>
                    <a:gd name="T67" fmla="*/ 24 h 82"/>
                    <a:gd name="T68" fmla="*/ 0 w 83"/>
                    <a:gd name="T69" fmla="*/ 31 h 82"/>
                    <a:gd name="T70" fmla="*/ 0 w 83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2"/>
                    <a:gd name="T110" fmla="*/ 83 w 83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7"/>
                      </a:lnTo>
                      <a:lnTo>
                        <a:pt x="12" y="67"/>
                      </a:lnTo>
                      <a:lnTo>
                        <a:pt x="12" y="71"/>
                      </a:lnTo>
                      <a:lnTo>
                        <a:pt x="16" y="75"/>
                      </a:lnTo>
                      <a:lnTo>
                        <a:pt x="20" y="78"/>
                      </a:lnTo>
                      <a:lnTo>
                        <a:pt x="24" y="78"/>
                      </a:lnTo>
                      <a:lnTo>
                        <a:pt x="28" y="82"/>
                      </a:lnTo>
                      <a:lnTo>
                        <a:pt x="32" y="82"/>
                      </a:lnTo>
                      <a:lnTo>
                        <a:pt x="36" y="82"/>
                      </a:lnTo>
                      <a:lnTo>
                        <a:pt x="40" y="82"/>
                      </a:lnTo>
                      <a:lnTo>
                        <a:pt x="44" y="82"/>
                      </a:lnTo>
                      <a:lnTo>
                        <a:pt x="48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3" y="78"/>
                      </a:lnTo>
                      <a:lnTo>
                        <a:pt x="67" y="75"/>
                      </a:lnTo>
                      <a:lnTo>
                        <a:pt x="71" y="75"/>
                      </a:lnTo>
                      <a:lnTo>
                        <a:pt x="71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79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83" y="31"/>
                      </a:lnTo>
                      <a:lnTo>
                        <a:pt x="83" y="27"/>
                      </a:lnTo>
                      <a:lnTo>
                        <a:pt x="79" y="24"/>
                      </a:lnTo>
                      <a:lnTo>
                        <a:pt x="79" y="20"/>
                      </a:lnTo>
                      <a:lnTo>
                        <a:pt x="75" y="20"/>
                      </a:lnTo>
                      <a:lnTo>
                        <a:pt x="75" y="16"/>
                      </a:lnTo>
                      <a:lnTo>
                        <a:pt x="71" y="12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24" name="Group 306"/>
              <p:cNvGrpSpPr>
                <a:grpSpLocks/>
              </p:cNvGrpSpPr>
              <p:nvPr/>
            </p:nvGrpSpPr>
            <p:grpSpPr bwMode="auto">
              <a:xfrm>
                <a:off x="1008" y="2342"/>
                <a:ext cx="83" cy="43"/>
                <a:chOff x="1008" y="2342"/>
                <a:chExt cx="83" cy="43"/>
              </a:xfrm>
            </p:grpSpPr>
            <p:sp>
              <p:nvSpPr>
                <p:cNvPr id="7425" name="Freeform 304"/>
                <p:cNvSpPr>
                  <a:spLocks/>
                </p:cNvSpPr>
                <p:nvPr/>
              </p:nvSpPr>
              <p:spPr bwMode="auto">
                <a:xfrm>
                  <a:off x="1008" y="2342"/>
                  <a:ext cx="83" cy="43"/>
                </a:xfrm>
                <a:custGeom>
                  <a:avLst/>
                  <a:gdLst>
                    <a:gd name="T0" fmla="*/ 83 w 83"/>
                    <a:gd name="T1" fmla="*/ 43 h 43"/>
                    <a:gd name="T2" fmla="*/ 0 w 83"/>
                    <a:gd name="T3" fmla="*/ 43 h 43"/>
                    <a:gd name="T4" fmla="*/ 0 w 83"/>
                    <a:gd name="T5" fmla="*/ 35 h 43"/>
                    <a:gd name="T6" fmla="*/ 0 w 83"/>
                    <a:gd name="T7" fmla="*/ 31 h 43"/>
                    <a:gd name="T8" fmla="*/ 4 w 83"/>
                    <a:gd name="T9" fmla="*/ 27 h 43"/>
                    <a:gd name="T10" fmla="*/ 4 w 83"/>
                    <a:gd name="T11" fmla="*/ 24 h 43"/>
                    <a:gd name="T12" fmla="*/ 8 w 83"/>
                    <a:gd name="T13" fmla="*/ 20 h 43"/>
                    <a:gd name="T14" fmla="*/ 12 w 83"/>
                    <a:gd name="T15" fmla="*/ 12 h 43"/>
                    <a:gd name="T16" fmla="*/ 16 w 83"/>
                    <a:gd name="T17" fmla="*/ 8 h 43"/>
                    <a:gd name="T18" fmla="*/ 24 w 83"/>
                    <a:gd name="T19" fmla="*/ 4 h 43"/>
                    <a:gd name="T20" fmla="*/ 32 w 83"/>
                    <a:gd name="T21" fmla="*/ 0 h 43"/>
                    <a:gd name="T22" fmla="*/ 36 w 83"/>
                    <a:gd name="T23" fmla="*/ 0 h 43"/>
                    <a:gd name="T24" fmla="*/ 44 w 83"/>
                    <a:gd name="T25" fmla="*/ 0 h 43"/>
                    <a:gd name="T26" fmla="*/ 48 w 83"/>
                    <a:gd name="T27" fmla="*/ 0 h 43"/>
                    <a:gd name="T28" fmla="*/ 55 w 83"/>
                    <a:gd name="T29" fmla="*/ 0 h 43"/>
                    <a:gd name="T30" fmla="*/ 59 w 83"/>
                    <a:gd name="T31" fmla="*/ 4 h 43"/>
                    <a:gd name="T32" fmla="*/ 67 w 83"/>
                    <a:gd name="T33" fmla="*/ 8 h 43"/>
                    <a:gd name="T34" fmla="*/ 71 w 83"/>
                    <a:gd name="T35" fmla="*/ 12 h 43"/>
                    <a:gd name="T36" fmla="*/ 75 w 83"/>
                    <a:gd name="T37" fmla="*/ 16 h 43"/>
                    <a:gd name="T38" fmla="*/ 79 w 83"/>
                    <a:gd name="T39" fmla="*/ 24 h 43"/>
                    <a:gd name="T40" fmla="*/ 83 w 83"/>
                    <a:gd name="T41" fmla="*/ 27 h 43"/>
                    <a:gd name="T42" fmla="*/ 83 w 83"/>
                    <a:gd name="T43" fmla="*/ 31 h 43"/>
                    <a:gd name="T44" fmla="*/ 83 w 83"/>
                    <a:gd name="T45" fmla="*/ 39 h 43"/>
                    <a:gd name="T46" fmla="*/ 83 w 83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3"/>
                    <a:gd name="T73" fmla="*/ 0 h 43"/>
                    <a:gd name="T74" fmla="*/ 83 w 83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3" h="43">
                      <a:moveTo>
                        <a:pt x="83" y="43"/>
                      </a:move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4" y="27"/>
                      </a:lnTo>
                      <a:lnTo>
                        <a:pt x="4" y="24"/>
                      </a:lnTo>
                      <a:lnTo>
                        <a:pt x="8" y="20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4" y="4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59" y="4"/>
                      </a:lnTo>
                      <a:lnTo>
                        <a:pt x="67" y="8"/>
                      </a:lnTo>
                      <a:lnTo>
                        <a:pt x="71" y="12"/>
                      </a:lnTo>
                      <a:lnTo>
                        <a:pt x="75" y="16"/>
                      </a:lnTo>
                      <a:lnTo>
                        <a:pt x="79" y="24"/>
                      </a:lnTo>
                      <a:lnTo>
                        <a:pt x="83" y="27"/>
                      </a:lnTo>
                      <a:lnTo>
                        <a:pt x="83" y="31"/>
                      </a:lnTo>
                      <a:lnTo>
                        <a:pt x="83" y="39"/>
                      </a:lnTo>
                      <a:lnTo>
                        <a:pt x="83" y="4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" name="Freeform 305"/>
                <p:cNvSpPr>
                  <a:spLocks/>
                </p:cNvSpPr>
                <p:nvPr/>
              </p:nvSpPr>
              <p:spPr bwMode="auto">
                <a:xfrm>
                  <a:off x="1008" y="2342"/>
                  <a:ext cx="83" cy="43"/>
                </a:xfrm>
                <a:custGeom>
                  <a:avLst/>
                  <a:gdLst>
                    <a:gd name="T0" fmla="*/ 83 w 83"/>
                    <a:gd name="T1" fmla="*/ 43 h 43"/>
                    <a:gd name="T2" fmla="*/ 0 w 83"/>
                    <a:gd name="T3" fmla="*/ 43 h 43"/>
                    <a:gd name="T4" fmla="*/ 0 w 83"/>
                    <a:gd name="T5" fmla="*/ 35 h 43"/>
                    <a:gd name="T6" fmla="*/ 0 w 83"/>
                    <a:gd name="T7" fmla="*/ 31 h 43"/>
                    <a:gd name="T8" fmla="*/ 4 w 83"/>
                    <a:gd name="T9" fmla="*/ 27 h 43"/>
                    <a:gd name="T10" fmla="*/ 4 w 83"/>
                    <a:gd name="T11" fmla="*/ 24 h 43"/>
                    <a:gd name="T12" fmla="*/ 8 w 83"/>
                    <a:gd name="T13" fmla="*/ 20 h 43"/>
                    <a:gd name="T14" fmla="*/ 12 w 83"/>
                    <a:gd name="T15" fmla="*/ 12 h 43"/>
                    <a:gd name="T16" fmla="*/ 16 w 83"/>
                    <a:gd name="T17" fmla="*/ 8 h 43"/>
                    <a:gd name="T18" fmla="*/ 24 w 83"/>
                    <a:gd name="T19" fmla="*/ 4 h 43"/>
                    <a:gd name="T20" fmla="*/ 32 w 83"/>
                    <a:gd name="T21" fmla="*/ 0 h 43"/>
                    <a:gd name="T22" fmla="*/ 36 w 83"/>
                    <a:gd name="T23" fmla="*/ 0 h 43"/>
                    <a:gd name="T24" fmla="*/ 44 w 83"/>
                    <a:gd name="T25" fmla="*/ 0 h 43"/>
                    <a:gd name="T26" fmla="*/ 48 w 83"/>
                    <a:gd name="T27" fmla="*/ 0 h 43"/>
                    <a:gd name="T28" fmla="*/ 55 w 83"/>
                    <a:gd name="T29" fmla="*/ 0 h 43"/>
                    <a:gd name="T30" fmla="*/ 59 w 83"/>
                    <a:gd name="T31" fmla="*/ 4 h 43"/>
                    <a:gd name="T32" fmla="*/ 67 w 83"/>
                    <a:gd name="T33" fmla="*/ 8 h 43"/>
                    <a:gd name="T34" fmla="*/ 71 w 83"/>
                    <a:gd name="T35" fmla="*/ 12 h 43"/>
                    <a:gd name="T36" fmla="*/ 75 w 83"/>
                    <a:gd name="T37" fmla="*/ 16 h 43"/>
                    <a:gd name="T38" fmla="*/ 79 w 83"/>
                    <a:gd name="T39" fmla="*/ 24 h 43"/>
                    <a:gd name="T40" fmla="*/ 83 w 83"/>
                    <a:gd name="T41" fmla="*/ 27 h 43"/>
                    <a:gd name="T42" fmla="*/ 83 w 83"/>
                    <a:gd name="T43" fmla="*/ 31 h 43"/>
                    <a:gd name="T44" fmla="*/ 83 w 83"/>
                    <a:gd name="T45" fmla="*/ 39 h 43"/>
                    <a:gd name="T46" fmla="*/ 83 w 83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3"/>
                    <a:gd name="T73" fmla="*/ 0 h 43"/>
                    <a:gd name="T74" fmla="*/ 83 w 83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3" h="43">
                      <a:moveTo>
                        <a:pt x="83" y="43"/>
                      </a:move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4" y="27"/>
                      </a:lnTo>
                      <a:lnTo>
                        <a:pt x="4" y="24"/>
                      </a:lnTo>
                      <a:lnTo>
                        <a:pt x="8" y="20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4" y="4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5" y="0"/>
                      </a:lnTo>
                      <a:lnTo>
                        <a:pt x="59" y="4"/>
                      </a:lnTo>
                      <a:lnTo>
                        <a:pt x="67" y="8"/>
                      </a:lnTo>
                      <a:lnTo>
                        <a:pt x="71" y="12"/>
                      </a:lnTo>
                      <a:lnTo>
                        <a:pt x="75" y="16"/>
                      </a:lnTo>
                      <a:lnTo>
                        <a:pt x="79" y="24"/>
                      </a:lnTo>
                      <a:lnTo>
                        <a:pt x="83" y="27"/>
                      </a:lnTo>
                      <a:lnTo>
                        <a:pt x="83" y="31"/>
                      </a:lnTo>
                      <a:lnTo>
                        <a:pt x="83" y="39"/>
                      </a:lnTo>
                      <a:lnTo>
                        <a:pt x="83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93" name="Group 314"/>
            <p:cNvGrpSpPr>
              <a:grpSpLocks/>
            </p:cNvGrpSpPr>
            <p:nvPr/>
          </p:nvGrpSpPr>
          <p:grpSpPr bwMode="auto">
            <a:xfrm>
              <a:off x="628" y="2240"/>
              <a:ext cx="82" cy="82"/>
              <a:chOff x="628" y="2240"/>
              <a:chExt cx="82" cy="82"/>
            </a:xfrm>
          </p:grpSpPr>
          <p:grpSp>
            <p:nvGrpSpPr>
              <p:cNvPr id="7417" name="Group 310"/>
              <p:cNvGrpSpPr>
                <a:grpSpLocks/>
              </p:cNvGrpSpPr>
              <p:nvPr/>
            </p:nvGrpSpPr>
            <p:grpSpPr bwMode="auto">
              <a:xfrm>
                <a:off x="628" y="2240"/>
                <a:ext cx="82" cy="82"/>
                <a:chOff x="628" y="2240"/>
                <a:chExt cx="82" cy="82"/>
              </a:xfrm>
            </p:grpSpPr>
            <p:sp>
              <p:nvSpPr>
                <p:cNvPr id="7421" name="Freeform 308"/>
                <p:cNvSpPr>
                  <a:spLocks/>
                </p:cNvSpPr>
                <p:nvPr/>
              </p:nvSpPr>
              <p:spPr bwMode="auto">
                <a:xfrm>
                  <a:off x="628" y="2240"/>
                  <a:ext cx="82" cy="82"/>
                </a:xfrm>
                <a:custGeom>
                  <a:avLst/>
                  <a:gdLst>
                    <a:gd name="T0" fmla="*/ 0 w 82"/>
                    <a:gd name="T1" fmla="*/ 47 h 82"/>
                    <a:gd name="T2" fmla="*/ 4 w 82"/>
                    <a:gd name="T3" fmla="*/ 51 h 82"/>
                    <a:gd name="T4" fmla="*/ 4 w 82"/>
                    <a:gd name="T5" fmla="*/ 59 h 82"/>
                    <a:gd name="T6" fmla="*/ 8 w 82"/>
                    <a:gd name="T7" fmla="*/ 67 h 82"/>
                    <a:gd name="T8" fmla="*/ 12 w 82"/>
                    <a:gd name="T9" fmla="*/ 71 h 82"/>
                    <a:gd name="T10" fmla="*/ 19 w 82"/>
                    <a:gd name="T11" fmla="*/ 75 h 82"/>
                    <a:gd name="T12" fmla="*/ 23 w 82"/>
                    <a:gd name="T13" fmla="*/ 78 h 82"/>
                    <a:gd name="T14" fmla="*/ 31 w 82"/>
                    <a:gd name="T15" fmla="*/ 82 h 82"/>
                    <a:gd name="T16" fmla="*/ 39 w 82"/>
                    <a:gd name="T17" fmla="*/ 82 h 82"/>
                    <a:gd name="T18" fmla="*/ 47 w 82"/>
                    <a:gd name="T19" fmla="*/ 82 h 82"/>
                    <a:gd name="T20" fmla="*/ 55 w 82"/>
                    <a:gd name="T21" fmla="*/ 82 h 82"/>
                    <a:gd name="T22" fmla="*/ 59 w 82"/>
                    <a:gd name="T23" fmla="*/ 78 h 82"/>
                    <a:gd name="T24" fmla="*/ 66 w 82"/>
                    <a:gd name="T25" fmla="*/ 75 h 82"/>
                    <a:gd name="T26" fmla="*/ 70 w 82"/>
                    <a:gd name="T27" fmla="*/ 71 h 82"/>
                    <a:gd name="T28" fmla="*/ 74 w 82"/>
                    <a:gd name="T29" fmla="*/ 67 h 82"/>
                    <a:gd name="T30" fmla="*/ 78 w 82"/>
                    <a:gd name="T31" fmla="*/ 59 h 82"/>
                    <a:gd name="T32" fmla="*/ 82 w 82"/>
                    <a:gd name="T33" fmla="*/ 51 h 82"/>
                    <a:gd name="T34" fmla="*/ 82 w 82"/>
                    <a:gd name="T35" fmla="*/ 47 h 82"/>
                    <a:gd name="T36" fmla="*/ 82 w 82"/>
                    <a:gd name="T37" fmla="*/ 39 h 82"/>
                    <a:gd name="T38" fmla="*/ 82 w 82"/>
                    <a:gd name="T39" fmla="*/ 31 h 82"/>
                    <a:gd name="T40" fmla="*/ 78 w 82"/>
                    <a:gd name="T41" fmla="*/ 24 h 82"/>
                    <a:gd name="T42" fmla="*/ 74 w 82"/>
                    <a:gd name="T43" fmla="*/ 20 h 82"/>
                    <a:gd name="T44" fmla="*/ 70 w 82"/>
                    <a:gd name="T45" fmla="*/ 12 h 82"/>
                    <a:gd name="T46" fmla="*/ 66 w 82"/>
                    <a:gd name="T47" fmla="*/ 8 h 82"/>
                    <a:gd name="T48" fmla="*/ 59 w 82"/>
                    <a:gd name="T49" fmla="*/ 4 h 82"/>
                    <a:gd name="T50" fmla="*/ 55 w 82"/>
                    <a:gd name="T51" fmla="*/ 4 h 82"/>
                    <a:gd name="T52" fmla="*/ 47 w 82"/>
                    <a:gd name="T53" fmla="*/ 0 h 82"/>
                    <a:gd name="T54" fmla="*/ 39 w 82"/>
                    <a:gd name="T55" fmla="*/ 0 h 82"/>
                    <a:gd name="T56" fmla="*/ 31 w 82"/>
                    <a:gd name="T57" fmla="*/ 4 h 82"/>
                    <a:gd name="T58" fmla="*/ 23 w 82"/>
                    <a:gd name="T59" fmla="*/ 4 h 82"/>
                    <a:gd name="T60" fmla="*/ 19 w 82"/>
                    <a:gd name="T61" fmla="*/ 8 h 82"/>
                    <a:gd name="T62" fmla="*/ 12 w 82"/>
                    <a:gd name="T63" fmla="*/ 12 h 82"/>
                    <a:gd name="T64" fmla="*/ 8 w 82"/>
                    <a:gd name="T65" fmla="*/ 20 h 82"/>
                    <a:gd name="T66" fmla="*/ 4 w 82"/>
                    <a:gd name="T67" fmla="*/ 24 h 82"/>
                    <a:gd name="T68" fmla="*/ 4 w 82"/>
                    <a:gd name="T69" fmla="*/ 31 h 82"/>
                    <a:gd name="T70" fmla="*/ 0 w 82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2"/>
                    <a:gd name="T110" fmla="*/ 82 w 82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7"/>
                      </a:lnTo>
                      <a:lnTo>
                        <a:pt x="12" y="67"/>
                      </a:lnTo>
                      <a:lnTo>
                        <a:pt x="12" y="71"/>
                      </a:lnTo>
                      <a:lnTo>
                        <a:pt x="15" y="75"/>
                      </a:lnTo>
                      <a:lnTo>
                        <a:pt x="19" y="75"/>
                      </a:lnTo>
                      <a:lnTo>
                        <a:pt x="19" y="78"/>
                      </a:lnTo>
                      <a:lnTo>
                        <a:pt x="23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3" y="78"/>
                      </a:lnTo>
                      <a:lnTo>
                        <a:pt x="66" y="75"/>
                      </a:lnTo>
                      <a:lnTo>
                        <a:pt x="70" y="75"/>
                      </a:lnTo>
                      <a:lnTo>
                        <a:pt x="70" y="71"/>
                      </a:lnTo>
                      <a:lnTo>
                        <a:pt x="74" y="67"/>
                      </a:lnTo>
                      <a:lnTo>
                        <a:pt x="78" y="63"/>
                      </a:lnTo>
                      <a:lnTo>
                        <a:pt x="78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2" y="43"/>
                      </a:lnTo>
                      <a:lnTo>
                        <a:pt x="82" y="39"/>
                      </a:lnTo>
                      <a:lnTo>
                        <a:pt x="82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78" y="24"/>
                      </a:lnTo>
                      <a:lnTo>
                        <a:pt x="78" y="20"/>
                      </a:lnTo>
                      <a:lnTo>
                        <a:pt x="74" y="20"/>
                      </a:lnTo>
                      <a:lnTo>
                        <a:pt x="74" y="16"/>
                      </a:lnTo>
                      <a:lnTo>
                        <a:pt x="70" y="12"/>
                      </a:lnTo>
                      <a:lnTo>
                        <a:pt x="70" y="8"/>
                      </a:lnTo>
                      <a:lnTo>
                        <a:pt x="66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" name="Freeform 309"/>
                <p:cNvSpPr>
                  <a:spLocks/>
                </p:cNvSpPr>
                <p:nvPr/>
              </p:nvSpPr>
              <p:spPr bwMode="auto">
                <a:xfrm>
                  <a:off x="628" y="2240"/>
                  <a:ext cx="82" cy="82"/>
                </a:xfrm>
                <a:custGeom>
                  <a:avLst/>
                  <a:gdLst>
                    <a:gd name="T0" fmla="*/ 0 w 82"/>
                    <a:gd name="T1" fmla="*/ 47 h 82"/>
                    <a:gd name="T2" fmla="*/ 4 w 82"/>
                    <a:gd name="T3" fmla="*/ 51 h 82"/>
                    <a:gd name="T4" fmla="*/ 4 w 82"/>
                    <a:gd name="T5" fmla="*/ 59 h 82"/>
                    <a:gd name="T6" fmla="*/ 8 w 82"/>
                    <a:gd name="T7" fmla="*/ 67 h 82"/>
                    <a:gd name="T8" fmla="*/ 12 w 82"/>
                    <a:gd name="T9" fmla="*/ 71 h 82"/>
                    <a:gd name="T10" fmla="*/ 19 w 82"/>
                    <a:gd name="T11" fmla="*/ 75 h 82"/>
                    <a:gd name="T12" fmla="*/ 23 w 82"/>
                    <a:gd name="T13" fmla="*/ 78 h 82"/>
                    <a:gd name="T14" fmla="*/ 31 w 82"/>
                    <a:gd name="T15" fmla="*/ 82 h 82"/>
                    <a:gd name="T16" fmla="*/ 39 w 82"/>
                    <a:gd name="T17" fmla="*/ 82 h 82"/>
                    <a:gd name="T18" fmla="*/ 47 w 82"/>
                    <a:gd name="T19" fmla="*/ 82 h 82"/>
                    <a:gd name="T20" fmla="*/ 55 w 82"/>
                    <a:gd name="T21" fmla="*/ 82 h 82"/>
                    <a:gd name="T22" fmla="*/ 59 w 82"/>
                    <a:gd name="T23" fmla="*/ 78 h 82"/>
                    <a:gd name="T24" fmla="*/ 66 w 82"/>
                    <a:gd name="T25" fmla="*/ 75 h 82"/>
                    <a:gd name="T26" fmla="*/ 70 w 82"/>
                    <a:gd name="T27" fmla="*/ 71 h 82"/>
                    <a:gd name="T28" fmla="*/ 74 w 82"/>
                    <a:gd name="T29" fmla="*/ 67 h 82"/>
                    <a:gd name="T30" fmla="*/ 78 w 82"/>
                    <a:gd name="T31" fmla="*/ 59 h 82"/>
                    <a:gd name="T32" fmla="*/ 82 w 82"/>
                    <a:gd name="T33" fmla="*/ 51 h 82"/>
                    <a:gd name="T34" fmla="*/ 82 w 82"/>
                    <a:gd name="T35" fmla="*/ 47 h 82"/>
                    <a:gd name="T36" fmla="*/ 82 w 82"/>
                    <a:gd name="T37" fmla="*/ 39 h 82"/>
                    <a:gd name="T38" fmla="*/ 82 w 82"/>
                    <a:gd name="T39" fmla="*/ 31 h 82"/>
                    <a:gd name="T40" fmla="*/ 78 w 82"/>
                    <a:gd name="T41" fmla="*/ 24 h 82"/>
                    <a:gd name="T42" fmla="*/ 74 w 82"/>
                    <a:gd name="T43" fmla="*/ 20 h 82"/>
                    <a:gd name="T44" fmla="*/ 70 w 82"/>
                    <a:gd name="T45" fmla="*/ 12 h 82"/>
                    <a:gd name="T46" fmla="*/ 66 w 82"/>
                    <a:gd name="T47" fmla="*/ 8 h 82"/>
                    <a:gd name="T48" fmla="*/ 59 w 82"/>
                    <a:gd name="T49" fmla="*/ 4 h 82"/>
                    <a:gd name="T50" fmla="*/ 55 w 82"/>
                    <a:gd name="T51" fmla="*/ 4 h 82"/>
                    <a:gd name="T52" fmla="*/ 47 w 82"/>
                    <a:gd name="T53" fmla="*/ 0 h 82"/>
                    <a:gd name="T54" fmla="*/ 39 w 82"/>
                    <a:gd name="T55" fmla="*/ 0 h 82"/>
                    <a:gd name="T56" fmla="*/ 31 w 82"/>
                    <a:gd name="T57" fmla="*/ 4 h 82"/>
                    <a:gd name="T58" fmla="*/ 23 w 82"/>
                    <a:gd name="T59" fmla="*/ 4 h 82"/>
                    <a:gd name="T60" fmla="*/ 19 w 82"/>
                    <a:gd name="T61" fmla="*/ 8 h 82"/>
                    <a:gd name="T62" fmla="*/ 12 w 82"/>
                    <a:gd name="T63" fmla="*/ 12 h 82"/>
                    <a:gd name="T64" fmla="*/ 8 w 82"/>
                    <a:gd name="T65" fmla="*/ 20 h 82"/>
                    <a:gd name="T66" fmla="*/ 4 w 82"/>
                    <a:gd name="T67" fmla="*/ 24 h 82"/>
                    <a:gd name="T68" fmla="*/ 4 w 82"/>
                    <a:gd name="T69" fmla="*/ 31 h 82"/>
                    <a:gd name="T70" fmla="*/ 0 w 82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2"/>
                    <a:gd name="T110" fmla="*/ 82 w 82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7"/>
                      </a:lnTo>
                      <a:lnTo>
                        <a:pt x="12" y="67"/>
                      </a:lnTo>
                      <a:lnTo>
                        <a:pt x="12" y="71"/>
                      </a:lnTo>
                      <a:lnTo>
                        <a:pt x="15" y="75"/>
                      </a:lnTo>
                      <a:lnTo>
                        <a:pt x="19" y="75"/>
                      </a:lnTo>
                      <a:lnTo>
                        <a:pt x="19" y="78"/>
                      </a:lnTo>
                      <a:lnTo>
                        <a:pt x="23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59" y="78"/>
                      </a:lnTo>
                      <a:lnTo>
                        <a:pt x="63" y="78"/>
                      </a:lnTo>
                      <a:lnTo>
                        <a:pt x="66" y="75"/>
                      </a:lnTo>
                      <a:lnTo>
                        <a:pt x="70" y="75"/>
                      </a:lnTo>
                      <a:lnTo>
                        <a:pt x="70" y="71"/>
                      </a:lnTo>
                      <a:lnTo>
                        <a:pt x="74" y="67"/>
                      </a:lnTo>
                      <a:lnTo>
                        <a:pt x="78" y="63"/>
                      </a:lnTo>
                      <a:lnTo>
                        <a:pt x="78" y="59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2" y="47"/>
                      </a:lnTo>
                      <a:lnTo>
                        <a:pt x="82" y="43"/>
                      </a:lnTo>
                      <a:lnTo>
                        <a:pt x="82" y="39"/>
                      </a:lnTo>
                      <a:lnTo>
                        <a:pt x="82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78" y="24"/>
                      </a:lnTo>
                      <a:lnTo>
                        <a:pt x="78" y="20"/>
                      </a:lnTo>
                      <a:lnTo>
                        <a:pt x="74" y="20"/>
                      </a:lnTo>
                      <a:lnTo>
                        <a:pt x="74" y="16"/>
                      </a:lnTo>
                      <a:lnTo>
                        <a:pt x="70" y="12"/>
                      </a:lnTo>
                      <a:lnTo>
                        <a:pt x="70" y="8"/>
                      </a:lnTo>
                      <a:lnTo>
                        <a:pt x="66" y="8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18" name="Group 313"/>
              <p:cNvGrpSpPr>
                <a:grpSpLocks/>
              </p:cNvGrpSpPr>
              <p:nvPr/>
            </p:nvGrpSpPr>
            <p:grpSpPr bwMode="auto">
              <a:xfrm>
                <a:off x="628" y="2240"/>
                <a:ext cx="82" cy="43"/>
                <a:chOff x="628" y="2240"/>
                <a:chExt cx="82" cy="43"/>
              </a:xfrm>
            </p:grpSpPr>
            <p:sp>
              <p:nvSpPr>
                <p:cNvPr id="7419" name="Freeform 311"/>
                <p:cNvSpPr>
                  <a:spLocks/>
                </p:cNvSpPr>
                <p:nvPr/>
              </p:nvSpPr>
              <p:spPr bwMode="auto">
                <a:xfrm>
                  <a:off x="628" y="2240"/>
                  <a:ext cx="82" cy="43"/>
                </a:xfrm>
                <a:custGeom>
                  <a:avLst/>
                  <a:gdLst>
                    <a:gd name="T0" fmla="*/ 82 w 82"/>
                    <a:gd name="T1" fmla="*/ 43 h 43"/>
                    <a:gd name="T2" fmla="*/ 0 w 82"/>
                    <a:gd name="T3" fmla="*/ 43 h 43"/>
                    <a:gd name="T4" fmla="*/ 0 w 82"/>
                    <a:gd name="T5" fmla="*/ 35 h 43"/>
                    <a:gd name="T6" fmla="*/ 4 w 82"/>
                    <a:gd name="T7" fmla="*/ 31 h 43"/>
                    <a:gd name="T8" fmla="*/ 4 w 82"/>
                    <a:gd name="T9" fmla="*/ 27 h 43"/>
                    <a:gd name="T10" fmla="*/ 4 w 82"/>
                    <a:gd name="T11" fmla="*/ 24 h 43"/>
                    <a:gd name="T12" fmla="*/ 8 w 82"/>
                    <a:gd name="T13" fmla="*/ 20 h 43"/>
                    <a:gd name="T14" fmla="*/ 12 w 82"/>
                    <a:gd name="T15" fmla="*/ 12 h 43"/>
                    <a:gd name="T16" fmla="*/ 15 w 82"/>
                    <a:gd name="T17" fmla="*/ 8 h 43"/>
                    <a:gd name="T18" fmla="*/ 23 w 82"/>
                    <a:gd name="T19" fmla="*/ 4 h 43"/>
                    <a:gd name="T20" fmla="*/ 31 w 82"/>
                    <a:gd name="T21" fmla="*/ 4 h 43"/>
                    <a:gd name="T22" fmla="*/ 35 w 82"/>
                    <a:gd name="T23" fmla="*/ 0 h 43"/>
                    <a:gd name="T24" fmla="*/ 43 w 82"/>
                    <a:gd name="T25" fmla="*/ 0 h 43"/>
                    <a:gd name="T26" fmla="*/ 51 w 82"/>
                    <a:gd name="T27" fmla="*/ 0 h 43"/>
                    <a:gd name="T28" fmla="*/ 55 w 82"/>
                    <a:gd name="T29" fmla="*/ 4 h 43"/>
                    <a:gd name="T30" fmla="*/ 59 w 82"/>
                    <a:gd name="T31" fmla="*/ 4 h 43"/>
                    <a:gd name="T32" fmla="*/ 66 w 82"/>
                    <a:gd name="T33" fmla="*/ 8 h 43"/>
                    <a:gd name="T34" fmla="*/ 70 w 82"/>
                    <a:gd name="T35" fmla="*/ 12 h 43"/>
                    <a:gd name="T36" fmla="*/ 74 w 82"/>
                    <a:gd name="T37" fmla="*/ 16 h 43"/>
                    <a:gd name="T38" fmla="*/ 78 w 82"/>
                    <a:gd name="T39" fmla="*/ 24 h 43"/>
                    <a:gd name="T40" fmla="*/ 82 w 82"/>
                    <a:gd name="T41" fmla="*/ 27 h 43"/>
                    <a:gd name="T42" fmla="*/ 82 w 82"/>
                    <a:gd name="T43" fmla="*/ 31 h 43"/>
                    <a:gd name="T44" fmla="*/ 82 w 82"/>
                    <a:gd name="T45" fmla="*/ 39 h 43"/>
                    <a:gd name="T46" fmla="*/ 82 w 82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"/>
                    <a:gd name="T73" fmla="*/ 0 h 43"/>
                    <a:gd name="T74" fmla="*/ 82 w 82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" h="43">
                      <a:moveTo>
                        <a:pt x="82" y="43"/>
                      </a:move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4" y="27"/>
                      </a:lnTo>
                      <a:lnTo>
                        <a:pt x="4" y="24"/>
                      </a:lnTo>
                      <a:lnTo>
                        <a:pt x="8" y="20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9" y="4"/>
                      </a:lnTo>
                      <a:lnTo>
                        <a:pt x="66" y="8"/>
                      </a:lnTo>
                      <a:lnTo>
                        <a:pt x="70" y="12"/>
                      </a:lnTo>
                      <a:lnTo>
                        <a:pt x="74" y="16"/>
                      </a:lnTo>
                      <a:lnTo>
                        <a:pt x="78" y="24"/>
                      </a:lnTo>
                      <a:lnTo>
                        <a:pt x="82" y="27"/>
                      </a:lnTo>
                      <a:lnTo>
                        <a:pt x="82" y="31"/>
                      </a:lnTo>
                      <a:lnTo>
                        <a:pt x="82" y="39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" name="Freeform 312"/>
                <p:cNvSpPr>
                  <a:spLocks/>
                </p:cNvSpPr>
                <p:nvPr/>
              </p:nvSpPr>
              <p:spPr bwMode="auto">
                <a:xfrm>
                  <a:off x="628" y="2240"/>
                  <a:ext cx="82" cy="43"/>
                </a:xfrm>
                <a:custGeom>
                  <a:avLst/>
                  <a:gdLst>
                    <a:gd name="T0" fmla="*/ 82 w 82"/>
                    <a:gd name="T1" fmla="*/ 43 h 43"/>
                    <a:gd name="T2" fmla="*/ 0 w 82"/>
                    <a:gd name="T3" fmla="*/ 43 h 43"/>
                    <a:gd name="T4" fmla="*/ 0 w 82"/>
                    <a:gd name="T5" fmla="*/ 35 h 43"/>
                    <a:gd name="T6" fmla="*/ 4 w 82"/>
                    <a:gd name="T7" fmla="*/ 31 h 43"/>
                    <a:gd name="T8" fmla="*/ 4 w 82"/>
                    <a:gd name="T9" fmla="*/ 27 h 43"/>
                    <a:gd name="T10" fmla="*/ 4 w 82"/>
                    <a:gd name="T11" fmla="*/ 24 h 43"/>
                    <a:gd name="T12" fmla="*/ 8 w 82"/>
                    <a:gd name="T13" fmla="*/ 20 h 43"/>
                    <a:gd name="T14" fmla="*/ 12 w 82"/>
                    <a:gd name="T15" fmla="*/ 12 h 43"/>
                    <a:gd name="T16" fmla="*/ 15 w 82"/>
                    <a:gd name="T17" fmla="*/ 8 h 43"/>
                    <a:gd name="T18" fmla="*/ 23 w 82"/>
                    <a:gd name="T19" fmla="*/ 4 h 43"/>
                    <a:gd name="T20" fmla="*/ 31 w 82"/>
                    <a:gd name="T21" fmla="*/ 4 h 43"/>
                    <a:gd name="T22" fmla="*/ 35 w 82"/>
                    <a:gd name="T23" fmla="*/ 0 h 43"/>
                    <a:gd name="T24" fmla="*/ 43 w 82"/>
                    <a:gd name="T25" fmla="*/ 0 h 43"/>
                    <a:gd name="T26" fmla="*/ 51 w 82"/>
                    <a:gd name="T27" fmla="*/ 0 h 43"/>
                    <a:gd name="T28" fmla="*/ 55 w 82"/>
                    <a:gd name="T29" fmla="*/ 4 h 43"/>
                    <a:gd name="T30" fmla="*/ 59 w 82"/>
                    <a:gd name="T31" fmla="*/ 4 h 43"/>
                    <a:gd name="T32" fmla="*/ 66 w 82"/>
                    <a:gd name="T33" fmla="*/ 8 h 43"/>
                    <a:gd name="T34" fmla="*/ 70 w 82"/>
                    <a:gd name="T35" fmla="*/ 12 h 43"/>
                    <a:gd name="T36" fmla="*/ 74 w 82"/>
                    <a:gd name="T37" fmla="*/ 16 h 43"/>
                    <a:gd name="T38" fmla="*/ 78 w 82"/>
                    <a:gd name="T39" fmla="*/ 24 h 43"/>
                    <a:gd name="T40" fmla="*/ 82 w 82"/>
                    <a:gd name="T41" fmla="*/ 27 h 43"/>
                    <a:gd name="T42" fmla="*/ 82 w 82"/>
                    <a:gd name="T43" fmla="*/ 31 h 43"/>
                    <a:gd name="T44" fmla="*/ 82 w 82"/>
                    <a:gd name="T45" fmla="*/ 39 h 43"/>
                    <a:gd name="T46" fmla="*/ 82 w 82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"/>
                    <a:gd name="T73" fmla="*/ 0 h 43"/>
                    <a:gd name="T74" fmla="*/ 82 w 82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" h="43">
                      <a:moveTo>
                        <a:pt x="82" y="43"/>
                      </a:move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4" y="31"/>
                      </a:lnTo>
                      <a:lnTo>
                        <a:pt x="4" y="27"/>
                      </a:lnTo>
                      <a:lnTo>
                        <a:pt x="4" y="24"/>
                      </a:lnTo>
                      <a:lnTo>
                        <a:pt x="8" y="20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9" y="4"/>
                      </a:lnTo>
                      <a:lnTo>
                        <a:pt x="66" y="8"/>
                      </a:lnTo>
                      <a:lnTo>
                        <a:pt x="70" y="12"/>
                      </a:lnTo>
                      <a:lnTo>
                        <a:pt x="74" y="16"/>
                      </a:lnTo>
                      <a:lnTo>
                        <a:pt x="78" y="24"/>
                      </a:lnTo>
                      <a:lnTo>
                        <a:pt x="82" y="27"/>
                      </a:lnTo>
                      <a:lnTo>
                        <a:pt x="82" y="31"/>
                      </a:lnTo>
                      <a:lnTo>
                        <a:pt x="82" y="39"/>
                      </a:lnTo>
                      <a:lnTo>
                        <a:pt x="82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94" name="Group 321"/>
            <p:cNvGrpSpPr>
              <a:grpSpLocks/>
            </p:cNvGrpSpPr>
            <p:nvPr/>
          </p:nvGrpSpPr>
          <p:grpSpPr bwMode="auto">
            <a:xfrm>
              <a:off x="1578" y="1742"/>
              <a:ext cx="86" cy="86"/>
              <a:chOff x="1578" y="1742"/>
              <a:chExt cx="86" cy="86"/>
            </a:xfrm>
          </p:grpSpPr>
          <p:grpSp>
            <p:nvGrpSpPr>
              <p:cNvPr id="7411" name="Group 317"/>
              <p:cNvGrpSpPr>
                <a:grpSpLocks/>
              </p:cNvGrpSpPr>
              <p:nvPr/>
            </p:nvGrpSpPr>
            <p:grpSpPr bwMode="auto">
              <a:xfrm>
                <a:off x="1578" y="1742"/>
                <a:ext cx="86" cy="86"/>
                <a:chOff x="1578" y="1742"/>
                <a:chExt cx="86" cy="86"/>
              </a:xfrm>
            </p:grpSpPr>
            <p:sp>
              <p:nvSpPr>
                <p:cNvPr id="7415" name="Freeform 315"/>
                <p:cNvSpPr>
                  <a:spLocks/>
                </p:cNvSpPr>
                <p:nvPr/>
              </p:nvSpPr>
              <p:spPr bwMode="auto">
                <a:xfrm>
                  <a:off x="1578" y="1742"/>
                  <a:ext cx="86" cy="86"/>
                </a:xfrm>
                <a:custGeom>
                  <a:avLst/>
                  <a:gdLst>
                    <a:gd name="T0" fmla="*/ 15 w 86"/>
                    <a:gd name="T1" fmla="*/ 74 h 86"/>
                    <a:gd name="T2" fmla="*/ 19 w 86"/>
                    <a:gd name="T3" fmla="*/ 78 h 86"/>
                    <a:gd name="T4" fmla="*/ 27 w 86"/>
                    <a:gd name="T5" fmla="*/ 82 h 86"/>
                    <a:gd name="T6" fmla="*/ 35 w 86"/>
                    <a:gd name="T7" fmla="*/ 82 h 86"/>
                    <a:gd name="T8" fmla="*/ 43 w 86"/>
                    <a:gd name="T9" fmla="*/ 86 h 86"/>
                    <a:gd name="T10" fmla="*/ 47 w 86"/>
                    <a:gd name="T11" fmla="*/ 86 h 86"/>
                    <a:gd name="T12" fmla="*/ 54 w 86"/>
                    <a:gd name="T13" fmla="*/ 82 h 86"/>
                    <a:gd name="T14" fmla="*/ 62 w 86"/>
                    <a:gd name="T15" fmla="*/ 78 h 86"/>
                    <a:gd name="T16" fmla="*/ 70 w 86"/>
                    <a:gd name="T17" fmla="*/ 74 h 86"/>
                    <a:gd name="T18" fmla="*/ 74 w 86"/>
                    <a:gd name="T19" fmla="*/ 70 h 86"/>
                    <a:gd name="T20" fmla="*/ 78 w 86"/>
                    <a:gd name="T21" fmla="*/ 66 h 86"/>
                    <a:gd name="T22" fmla="*/ 82 w 86"/>
                    <a:gd name="T23" fmla="*/ 58 h 86"/>
                    <a:gd name="T24" fmla="*/ 82 w 86"/>
                    <a:gd name="T25" fmla="*/ 51 h 86"/>
                    <a:gd name="T26" fmla="*/ 86 w 86"/>
                    <a:gd name="T27" fmla="*/ 43 h 86"/>
                    <a:gd name="T28" fmla="*/ 86 w 86"/>
                    <a:gd name="T29" fmla="*/ 35 h 86"/>
                    <a:gd name="T30" fmla="*/ 82 w 86"/>
                    <a:gd name="T31" fmla="*/ 31 h 86"/>
                    <a:gd name="T32" fmla="*/ 78 w 86"/>
                    <a:gd name="T33" fmla="*/ 23 h 86"/>
                    <a:gd name="T34" fmla="*/ 74 w 86"/>
                    <a:gd name="T35" fmla="*/ 15 h 86"/>
                    <a:gd name="T36" fmla="*/ 70 w 86"/>
                    <a:gd name="T37" fmla="*/ 11 h 86"/>
                    <a:gd name="T38" fmla="*/ 66 w 86"/>
                    <a:gd name="T39" fmla="*/ 7 h 86"/>
                    <a:gd name="T40" fmla="*/ 58 w 86"/>
                    <a:gd name="T41" fmla="*/ 4 h 86"/>
                    <a:gd name="T42" fmla="*/ 51 w 86"/>
                    <a:gd name="T43" fmla="*/ 0 h 86"/>
                    <a:gd name="T44" fmla="*/ 47 w 86"/>
                    <a:gd name="T45" fmla="*/ 0 h 86"/>
                    <a:gd name="T46" fmla="*/ 35 w 86"/>
                    <a:gd name="T47" fmla="*/ 0 h 86"/>
                    <a:gd name="T48" fmla="*/ 31 w 86"/>
                    <a:gd name="T49" fmla="*/ 4 h 86"/>
                    <a:gd name="T50" fmla="*/ 23 w 86"/>
                    <a:gd name="T51" fmla="*/ 7 h 86"/>
                    <a:gd name="T52" fmla="*/ 15 w 86"/>
                    <a:gd name="T53" fmla="*/ 11 h 86"/>
                    <a:gd name="T54" fmla="*/ 11 w 86"/>
                    <a:gd name="T55" fmla="*/ 15 h 86"/>
                    <a:gd name="T56" fmla="*/ 7 w 86"/>
                    <a:gd name="T57" fmla="*/ 19 h 86"/>
                    <a:gd name="T58" fmla="*/ 3 w 86"/>
                    <a:gd name="T59" fmla="*/ 27 h 86"/>
                    <a:gd name="T60" fmla="*/ 3 w 86"/>
                    <a:gd name="T61" fmla="*/ 35 h 86"/>
                    <a:gd name="T62" fmla="*/ 0 w 86"/>
                    <a:gd name="T63" fmla="*/ 43 h 86"/>
                    <a:gd name="T64" fmla="*/ 3 w 86"/>
                    <a:gd name="T65" fmla="*/ 51 h 86"/>
                    <a:gd name="T66" fmla="*/ 3 w 86"/>
                    <a:gd name="T67" fmla="*/ 55 h 86"/>
                    <a:gd name="T68" fmla="*/ 7 w 86"/>
                    <a:gd name="T69" fmla="*/ 62 h 86"/>
                    <a:gd name="T70" fmla="*/ 11 w 86"/>
                    <a:gd name="T71" fmla="*/ 70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6"/>
                    <a:gd name="T110" fmla="*/ 86 w 86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6">
                      <a:moveTo>
                        <a:pt x="11" y="70"/>
                      </a:moveTo>
                      <a:lnTo>
                        <a:pt x="15" y="74"/>
                      </a:lnTo>
                      <a:lnTo>
                        <a:pt x="15" y="78"/>
                      </a:lnTo>
                      <a:lnTo>
                        <a:pt x="19" y="78"/>
                      </a:lnTo>
                      <a:lnTo>
                        <a:pt x="23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6"/>
                      </a:lnTo>
                      <a:lnTo>
                        <a:pt x="43" y="86"/>
                      </a:lnTo>
                      <a:lnTo>
                        <a:pt x="47" y="86"/>
                      </a:lnTo>
                      <a:lnTo>
                        <a:pt x="51" y="82"/>
                      </a:lnTo>
                      <a:lnTo>
                        <a:pt x="54" y="82"/>
                      </a:lnTo>
                      <a:lnTo>
                        <a:pt x="58" y="82"/>
                      </a:lnTo>
                      <a:lnTo>
                        <a:pt x="62" y="78"/>
                      </a:lnTo>
                      <a:lnTo>
                        <a:pt x="66" y="78"/>
                      </a:lnTo>
                      <a:lnTo>
                        <a:pt x="70" y="74"/>
                      </a:lnTo>
                      <a:lnTo>
                        <a:pt x="74" y="70"/>
                      </a:lnTo>
                      <a:lnTo>
                        <a:pt x="74" y="66"/>
                      </a:lnTo>
                      <a:lnTo>
                        <a:pt x="78" y="66"/>
                      </a:lnTo>
                      <a:lnTo>
                        <a:pt x="82" y="62"/>
                      </a:lnTo>
                      <a:lnTo>
                        <a:pt x="82" y="58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78" y="23"/>
                      </a:lnTo>
                      <a:lnTo>
                        <a:pt x="78" y="19"/>
                      </a:lnTo>
                      <a:lnTo>
                        <a:pt x="74" y="15"/>
                      </a:lnTo>
                      <a:lnTo>
                        <a:pt x="70" y="11"/>
                      </a:lnTo>
                      <a:lnTo>
                        <a:pt x="66" y="7"/>
                      </a:lnTo>
                      <a:lnTo>
                        <a:pt x="62" y="7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7"/>
                      </a:lnTo>
                      <a:lnTo>
                        <a:pt x="19" y="7"/>
                      </a:lnTo>
                      <a:lnTo>
                        <a:pt x="15" y="11"/>
                      </a:lnTo>
                      <a:lnTo>
                        <a:pt x="11" y="15"/>
                      </a:lnTo>
                      <a:lnTo>
                        <a:pt x="11" y="19"/>
                      </a:lnTo>
                      <a:lnTo>
                        <a:pt x="7" y="19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3" y="35"/>
                      </a:lnTo>
                      <a:lnTo>
                        <a:pt x="3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3" y="51"/>
                      </a:lnTo>
                      <a:lnTo>
                        <a:pt x="3" y="55"/>
                      </a:lnTo>
                      <a:lnTo>
                        <a:pt x="3" y="58"/>
                      </a:lnTo>
                      <a:lnTo>
                        <a:pt x="7" y="62"/>
                      </a:lnTo>
                      <a:lnTo>
                        <a:pt x="7" y="66"/>
                      </a:lnTo>
                      <a:lnTo>
                        <a:pt x="11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" name="Freeform 316"/>
                <p:cNvSpPr>
                  <a:spLocks/>
                </p:cNvSpPr>
                <p:nvPr/>
              </p:nvSpPr>
              <p:spPr bwMode="auto">
                <a:xfrm>
                  <a:off x="1578" y="1742"/>
                  <a:ext cx="86" cy="86"/>
                </a:xfrm>
                <a:custGeom>
                  <a:avLst/>
                  <a:gdLst>
                    <a:gd name="T0" fmla="*/ 15 w 86"/>
                    <a:gd name="T1" fmla="*/ 74 h 86"/>
                    <a:gd name="T2" fmla="*/ 19 w 86"/>
                    <a:gd name="T3" fmla="*/ 78 h 86"/>
                    <a:gd name="T4" fmla="*/ 27 w 86"/>
                    <a:gd name="T5" fmla="*/ 82 h 86"/>
                    <a:gd name="T6" fmla="*/ 35 w 86"/>
                    <a:gd name="T7" fmla="*/ 82 h 86"/>
                    <a:gd name="T8" fmla="*/ 43 w 86"/>
                    <a:gd name="T9" fmla="*/ 86 h 86"/>
                    <a:gd name="T10" fmla="*/ 47 w 86"/>
                    <a:gd name="T11" fmla="*/ 86 h 86"/>
                    <a:gd name="T12" fmla="*/ 54 w 86"/>
                    <a:gd name="T13" fmla="*/ 82 h 86"/>
                    <a:gd name="T14" fmla="*/ 62 w 86"/>
                    <a:gd name="T15" fmla="*/ 78 h 86"/>
                    <a:gd name="T16" fmla="*/ 70 w 86"/>
                    <a:gd name="T17" fmla="*/ 74 h 86"/>
                    <a:gd name="T18" fmla="*/ 74 w 86"/>
                    <a:gd name="T19" fmla="*/ 70 h 86"/>
                    <a:gd name="T20" fmla="*/ 78 w 86"/>
                    <a:gd name="T21" fmla="*/ 66 h 86"/>
                    <a:gd name="T22" fmla="*/ 82 w 86"/>
                    <a:gd name="T23" fmla="*/ 58 h 86"/>
                    <a:gd name="T24" fmla="*/ 82 w 86"/>
                    <a:gd name="T25" fmla="*/ 51 h 86"/>
                    <a:gd name="T26" fmla="*/ 86 w 86"/>
                    <a:gd name="T27" fmla="*/ 43 h 86"/>
                    <a:gd name="T28" fmla="*/ 86 w 86"/>
                    <a:gd name="T29" fmla="*/ 35 h 86"/>
                    <a:gd name="T30" fmla="*/ 82 w 86"/>
                    <a:gd name="T31" fmla="*/ 31 h 86"/>
                    <a:gd name="T32" fmla="*/ 78 w 86"/>
                    <a:gd name="T33" fmla="*/ 23 h 86"/>
                    <a:gd name="T34" fmla="*/ 74 w 86"/>
                    <a:gd name="T35" fmla="*/ 15 h 86"/>
                    <a:gd name="T36" fmla="*/ 70 w 86"/>
                    <a:gd name="T37" fmla="*/ 11 h 86"/>
                    <a:gd name="T38" fmla="*/ 66 w 86"/>
                    <a:gd name="T39" fmla="*/ 7 h 86"/>
                    <a:gd name="T40" fmla="*/ 58 w 86"/>
                    <a:gd name="T41" fmla="*/ 4 h 86"/>
                    <a:gd name="T42" fmla="*/ 51 w 86"/>
                    <a:gd name="T43" fmla="*/ 0 h 86"/>
                    <a:gd name="T44" fmla="*/ 47 w 86"/>
                    <a:gd name="T45" fmla="*/ 0 h 86"/>
                    <a:gd name="T46" fmla="*/ 35 w 86"/>
                    <a:gd name="T47" fmla="*/ 0 h 86"/>
                    <a:gd name="T48" fmla="*/ 31 w 86"/>
                    <a:gd name="T49" fmla="*/ 4 h 86"/>
                    <a:gd name="T50" fmla="*/ 23 w 86"/>
                    <a:gd name="T51" fmla="*/ 7 h 86"/>
                    <a:gd name="T52" fmla="*/ 15 w 86"/>
                    <a:gd name="T53" fmla="*/ 11 h 86"/>
                    <a:gd name="T54" fmla="*/ 11 w 86"/>
                    <a:gd name="T55" fmla="*/ 15 h 86"/>
                    <a:gd name="T56" fmla="*/ 7 w 86"/>
                    <a:gd name="T57" fmla="*/ 19 h 86"/>
                    <a:gd name="T58" fmla="*/ 3 w 86"/>
                    <a:gd name="T59" fmla="*/ 27 h 86"/>
                    <a:gd name="T60" fmla="*/ 3 w 86"/>
                    <a:gd name="T61" fmla="*/ 35 h 86"/>
                    <a:gd name="T62" fmla="*/ 0 w 86"/>
                    <a:gd name="T63" fmla="*/ 43 h 86"/>
                    <a:gd name="T64" fmla="*/ 3 w 86"/>
                    <a:gd name="T65" fmla="*/ 51 h 86"/>
                    <a:gd name="T66" fmla="*/ 3 w 86"/>
                    <a:gd name="T67" fmla="*/ 55 h 86"/>
                    <a:gd name="T68" fmla="*/ 7 w 86"/>
                    <a:gd name="T69" fmla="*/ 62 h 86"/>
                    <a:gd name="T70" fmla="*/ 11 w 86"/>
                    <a:gd name="T71" fmla="*/ 70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6"/>
                    <a:gd name="T110" fmla="*/ 86 w 86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6">
                      <a:moveTo>
                        <a:pt x="11" y="70"/>
                      </a:moveTo>
                      <a:lnTo>
                        <a:pt x="15" y="74"/>
                      </a:lnTo>
                      <a:lnTo>
                        <a:pt x="15" y="78"/>
                      </a:lnTo>
                      <a:lnTo>
                        <a:pt x="19" y="78"/>
                      </a:lnTo>
                      <a:lnTo>
                        <a:pt x="23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6"/>
                      </a:lnTo>
                      <a:lnTo>
                        <a:pt x="43" y="86"/>
                      </a:lnTo>
                      <a:lnTo>
                        <a:pt x="47" y="86"/>
                      </a:lnTo>
                      <a:lnTo>
                        <a:pt x="51" y="82"/>
                      </a:lnTo>
                      <a:lnTo>
                        <a:pt x="54" y="82"/>
                      </a:lnTo>
                      <a:lnTo>
                        <a:pt x="58" y="82"/>
                      </a:lnTo>
                      <a:lnTo>
                        <a:pt x="62" y="78"/>
                      </a:lnTo>
                      <a:lnTo>
                        <a:pt x="66" y="78"/>
                      </a:lnTo>
                      <a:lnTo>
                        <a:pt x="70" y="74"/>
                      </a:lnTo>
                      <a:lnTo>
                        <a:pt x="74" y="70"/>
                      </a:lnTo>
                      <a:lnTo>
                        <a:pt x="74" y="66"/>
                      </a:lnTo>
                      <a:lnTo>
                        <a:pt x="78" y="66"/>
                      </a:lnTo>
                      <a:lnTo>
                        <a:pt x="82" y="62"/>
                      </a:lnTo>
                      <a:lnTo>
                        <a:pt x="82" y="58"/>
                      </a:lnTo>
                      <a:lnTo>
                        <a:pt x="82" y="55"/>
                      </a:lnTo>
                      <a:lnTo>
                        <a:pt x="82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78" y="23"/>
                      </a:lnTo>
                      <a:lnTo>
                        <a:pt x="78" y="19"/>
                      </a:lnTo>
                      <a:lnTo>
                        <a:pt x="74" y="15"/>
                      </a:lnTo>
                      <a:lnTo>
                        <a:pt x="70" y="11"/>
                      </a:lnTo>
                      <a:lnTo>
                        <a:pt x="66" y="7"/>
                      </a:lnTo>
                      <a:lnTo>
                        <a:pt x="62" y="7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7"/>
                      </a:lnTo>
                      <a:lnTo>
                        <a:pt x="19" y="7"/>
                      </a:lnTo>
                      <a:lnTo>
                        <a:pt x="15" y="11"/>
                      </a:lnTo>
                      <a:lnTo>
                        <a:pt x="11" y="15"/>
                      </a:lnTo>
                      <a:lnTo>
                        <a:pt x="11" y="19"/>
                      </a:lnTo>
                      <a:lnTo>
                        <a:pt x="7" y="19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3" y="31"/>
                      </a:lnTo>
                      <a:lnTo>
                        <a:pt x="3" y="35"/>
                      </a:lnTo>
                      <a:lnTo>
                        <a:pt x="3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3" y="51"/>
                      </a:lnTo>
                      <a:lnTo>
                        <a:pt x="3" y="55"/>
                      </a:lnTo>
                      <a:lnTo>
                        <a:pt x="3" y="58"/>
                      </a:lnTo>
                      <a:lnTo>
                        <a:pt x="7" y="62"/>
                      </a:lnTo>
                      <a:lnTo>
                        <a:pt x="7" y="66"/>
                      </a:lnTo>
                      <a:lnTo>
                        <a:pt x="11" y="70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12" name="Group 320"/>
              <p:cNvGrpSpPr>
                <a:grpSpLocks/>
              </p:cNvGrpSpPr>
              <p:nvPr/>
            </p:nvGrpSpPr>
            <p:grpSpPr bwMode="auto">
              <a:xfrm>
                <a:off x="1578" y="1742"/>
                <a:ext cx="74" cy="70"/>
                <a:chOff x="1578" y="1742"/>
                <a:chExt cx="74" cy="70"/>
              </a:xfrm>
            </p:grpSpPr>
            <p:sp>
              <p:nvSpPr>
                <p:cNvPr id="7413" name="Freeform 318"/>
                <p:cNvSpPr>
                  <a:spLocks/>
                </p:cNvSpPr>
                <p:nvPr/>
              </p:nvSpPr>
              <p:spPr bwMode="auto">
                <a:xfrm>
                  <a:off x="1578" y="1742"/>
                  <a:ext cx="74" cy="70"/>
                </a:xfrm>
                <a:custGeom>
                  <a:avLst/>
                  <a:gdLst>
                    <a:gd name="T0" fmla="*/ 74 w 74"/>
                    <a:gd name="T1" fmla="*/ 15 h 70"/>
                    <a:gd name="T2" fmla="*/ 11 w 74"/>
                    <a:gd name="T3" fmla="*/ 70 h 70"/>
                    <a:gd name="T4" fmla="*/ 7 w 74"/>
                    <a:gd name="T5" fmla="*/ 66 h 70"/>
                    <a:gd name="T6" fmla="*/ 7 w 74"/>
                    <a:gd name="T7" fmla="*/ 62 h 70"/>
                    <a:gd name="T8" fmla="*/ 3 w 74"/>
                    <a:gd name="T9" fmla="*/ 58 h 70"/>
                    <a:gd name="T10" fmla="*/ 3 w 74"/>
                    <a:gd name="T11" fmla="*/ 55 h 70"/>
                    <a:gd name="T12" fmla="*/ 3 w 74"/>
                    <a:gd name="T13" fmla="*/ 51 h 70"/>
                    <a:gd name="T14" fmla="*/ 0 w 74"/>
                    <a:gd name="T15" fmla="*/ 43 h 70"/>
                    <a:gd name="T16" fmla="*/ 3 w 74"/>
                    <a:gd name="T17" fmla="*/ 35 h 70"/>
                    <a:gd name="T18" fmla="*/ 3 w 74"/>
                    <a:gd name="T19" fmla="*/ 31 h 70"/>
                    <a:gd name="T20" fmla="*/ 7 w 74"/>
                    <a:gd name="T21" fmla="*/ 19 h 70"/>
                    <a:gd name="T22" fmla="*/ 11 w 74"/>
                    <a:gd name="T23" fmla="*/ 15 h 70"/>
                    <a:gd name="T24" fmla="*/ 15 w 74"/>
                    <a:gd name="T25" fmla="*/ 11 h 70"/>
                    <a:gd name="T26" fmla="*/ 19 w 74"/>
                    <a:gd name="T27" fmla="*/ 7 h 70"/>
                    <a:gd name="T28" fmla="*/ 23 w 74"/>
                    <a:gd name="T29" fmla="*/ 4 h 70"/>
                    <a:gd name="T30" fmla="*/ 31 w 74"/>
                    <a:gd name="T31" fmla="*/ 4 h 70"/>
                    <a:gd name="T32" fmla="*/ 35 w 74"/>
                    <a:gd name="T33" fmla="*/ 0 h 70"/>
                    <a:gd name="T34" fmla="*/ 43 w 74"/>
                    <a:gd name="T35" fmla="*/ 0 h 70"/>
                    <a:gd name="T36" fmla="*/ 51 w 74"/>
                    <a:gd name="T37" fmla="*/ 0 h 70"/>
                    <a:gd name="T38" fmla="*/ 54 w 74"/>
                    <a:gd name="T39" fmla="*/ 4 h 70"/>
                    <a:gd name="T40" fmla="*/ 62 w 74"/>
                    <a:gd name="T41" fmla="*/ 7 h 70"/>
                    <a:gd name="T42" fmla="*/ 66 w 74"/>
                    <a:gd name="T43" fmla="*/ 7 h 70"/>
                    <a:gd name="T44" fmla="*/ 70 w 74"/>
                    <a:gd name="T45" fmla="*/ 11 h 70"/>
                    <a:gd name="T46" fmla="*/ 74 w 74"/>
                    <a:gd name="T47" fmla="*/ 15 h 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70"/>
                    <a:gd name="T74" fmla="*/ 74 w 74"/>
                    <a:gd name="T75" fmla="*/ 70 h 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70">
                      <a:moveTo>
                        <a:pt x="74" y="15"/>
                      </a:moveTo>
                      <a:lnTo>
                        <a:pt x="11" y="70"/>
                      </a:lnTo>
                      <a:lnTo>
                        <a:pt x="7" y="66"/>
                      </a:lnTo>
                      <a:lnTo>
                        <a:pt x="7" y="62"/>
                      </a:lnTo>
                      <a:lnTo>
                        <a:pt x="3" y="58"/>
                      </a:lnTo>
                      <a:lnTo>
                        <a:pt x="3" y="55"/>
                      </a:lnTo>
                      <a:lnTo>
                        <a:pt x="3" y="51"/>
                      </a:lnTo>
                      <a:lnTo>
                        <a:pt x="0" y="43"/>
                      </a:lnTo>
                      <a:lnTo>
                        <a:pt x="3" y="35"/>
                      </a:lnTo>
                      <a:lnTo>
                        <a:pt x="3" y="31"/>
                      </a:lnTo>
                      <a:lnTo>
                        <a:pt x="7" y="19"/>
                      </a:lnTo>
                      <a:lnTo>
                        <a:pt x="11" y="15"/>
                      </a:lnTo>
                      <a:lnTo>
                        <a:pt x="15" y="11"/>
                      </a:lnTo>
                      <a:lnTo>
                        <a:pt x="19" y="7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4" y="4"/>
                      </a:lnTo>
                      <a:lnTo>
                        <a:pt x="62" y="7"/>
                      </a:lnTo>
                      <a:lnTo>
                        <a:pt x="66" y="7"/>
                      </a:lnTo>
                      <a:lnTo>
                        <a:pt x="70" y="11"/>
                      </a:lnTo>
                      <a:lnTo>
                        <a:pt x="74" y="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" name="Freeform 319"/>
                <p:cNvSpPr>
                  <a:spLocks/>
                </p:cNvSpPr>
                <p:nvPr/>
              </p:nvSpPr>
              <p:spPr bwMode="auto">
                <a:xfrm>
                  <a:off x="1578" y="1742"/>
                  <a:ext cx="74" cy="70"/>
                </a:xfrm>
                <a:custGeom>
                  <a:avLst/>
                  <a:gdLst>
                    <a:gd name="T0" fmla="*/ 74 w 74"/>
                    <a:gd name="T1" fmla="*/ 15 h 70"/>
                    <a:gd name="T2" fmla="*/ 11 w 74"/>
                    <a:gd name="T3" fmla="*/ 70 h 70"/>
                    <a:gd name="T4" fmla="*/ 7 w 74"/>
                    <a:gd name="T5" fmla="*/ 66 h 70"/>
                    <a:gd name="T6" fmla="*/ 7 w 74"/>
                    <a:gd name="T7" fmla="*/ 62 h 70"/>
                    <a:gd name="T8" fmla="*/ 3 w 74"/>
                    <a:gd name="T9" fmla="*/ 58 h 70"/>
                    <a:gd name="T10" fmla="*/ 3 w 74"/>
                    <a:gd name="T11" fmla="*/ 55 h 70"/>
                    <a:gd name="T12" fmla="*/ 3 w 74"/>
                    <a:gd name="T13" fmla="*/ 51 h 70"/>
                    <a:gd name="T14" fmla="*/ 0 w 74"/>
                    <a:gd name="T15" fmla="*/ 43 h 70"/>
                    <a:gd name="T16" fmla="*/ 3 w 74"/>
                    <a:gd name="T17" fmla="*/ 35 h 70"/>
                    <a:gd name="T18" fmla="*/ 3 w 74"/>
                    <a:gd name="T19" fmla="*/ 31 h 70"/>
                    <a:gd name="T20" fmla="*/ 7 w 74"/>
                    <a:gd name="T21" fmla="*/ 19 h 70"/>
                    <a:gd name="T22" fmla="*/ 11 w 74"/>
                    <a:gd name="T23" fmla="*/ 15 h 70"/>
                    <a:gd name="T24" fmla="*/ 15 w 74"/>
                    <a:gd name="T25" fmla="*/ 11 h 70"/>
                    <a:gd name="T26" fmla="*/ 19 w 74"/>
                    <a:gd name="T27" fmla="*/ 7 h 70"/>
                    <a:gd name="T28" fmla="*/ 23 w 74"/>
                    <a:gd name="T29" fmla="*/ 4 h 70"/>
                    <a:gd name="T30" fmla="*/ 31 w 74"/>
                    <a:gd name="T31" fmla="*/ 4 h 70"/>
                    <a:gd name="T32" fmla="*/ 35 w 74"/>
                    <a:gd name="T33" fmla="*/ 0 h 70"/>
                    <a:gd name="T34" fmla="*/ 43 w 74"/>
                    <a:gd name="T35" fmla="*/ 0 h 70"/>
                    <a:gd name="T36" fmla="*/ 51 w 74"/>
                    <a:gd name="T37" fmla="*/ 0 h 70"/>
                    <a:gd name="T38" fmla="*/ 54 w 74"/>
                    <a:gd name="T39" fmla="*/ 4 h 70"/>
                    <a:gd name="T40" fmla="*/ 62 w 74"/>
                    <a:gd name="T41" fmla="*/ 7 h 70"/>
                    <a:gd name="T42" fmla="*/ 66 w 74"/>
                    <a:gd name="T43" fmla="*/ 7 h 70"/>
                    <a:gd name="T44" fmla="*/ 70 w 74"/>
                    <a:gd name="T45" fmla="*/ 11 h 70"/>
                    <a:gd name="T46" fmla="*/ 74 w 74"/>
                    <a:gd name="T47" fmla="*/ 15 h 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70"/>
                    <a:gd name="T74" fmla="*/ 74 w 74"/>
                    <a:gd name="T75" fmla="*/ 70 h 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70">
                      <a:moveTo>
                        <a:pt x="74" y="15"/>
                      </a:moveTo>
                      <a:lnTo>
                        <a:pt x="11" y="70"/>
                      </a:lnTo>
                      <a:lnTo>
                        <a:pt x="7" y="66"/>
                      </a:lnTo>
                      <a:lnTo>
                        <a:pt x="7" y="62"/>
                      </a:lnTo>
                      <a:lnTo>
                        <a:pt x="3" y="58"/>
                      </a:lnTo>
                      <a:lnTo>
                        <a:pt x="3" y="55"/>
                      </a:lnTo>
                      <a:lnTo>
                        <a:pt x="3" y="51"/>
                      </a:lnTo>
                      <a:lnTo>
                        <a:pt x="0" y="43"/>
                      </a:lnTo>
                      <a:lnTo>
                        <a:pt x="3" y="35"/>
                      </a:lnTo>
                      <a:lnTo>
                        <a:pt x="3" y="31"/>
                      </a:lnTo>
                      <a:lnTo>
                        <a:pt x="7" y="19"/>
                      </a:lnTo>
                      <a:lnTo>
                        <a:pt x="11" y="15"/>
                      </a:lnTo>
                      <a:lnTo>
                        <a:pt x="15" y="11"/>
                      </a:lnTo>
                      <a:lnTo>
                        <a:pt x="19" y="7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4" y="4"/>
                      </a:lnTo>
                      <a:lnTo>
                        <a:pt x="62" y="7"/>
                      </a:lnTo>
                      <a:lnTo>
                        <a:pt x="66" y="7"/>
                      </a:lnTo>
                      <a:lnTo>
                        <a:pt x="70" y="11"/>
                      </a:lnTo>
                      <a:lnTo>
                        <a:pt x="74" y="15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95" name="Group 328"/>
            <p:cNvGrpSpPr>
              <a:grpSpLocks/>
            </p:cNvGrpSpPr>
            <p:nvPr/>
          </p:nvGrpSpPr>
          <p:grpSpPr bwMode="auto">
            <a:xfrm>
              <a:off x="1746" y="1408"/>
              <a:ext cx="83" cy="86"/>
              <a:chOff x="1746" y="1408"/>
              <a:chExt cx="83" cy="86"/>
            </a:xfrm>
          </p:grpSpPr>
          <p:grpSp>
            <p:nvGrpSpPr>
              <p:cNvPr id="7405" name="Group 324"/>
              <p:cNvGrpSpPr>
                <a:grpSpLocks/>
              </p:cNvGrpSpPr>
              <p:nvPr/>
            </p:nvGrpSpPr>
            <p:grpSpPr bwMode="auto">
              <a:xfrm>
                <a:off x="1746" y="1408"/>
                <a:ext cx="83" cy="86"/>
                <a:chOff x="1746" y="1408"/>
                <a:chExt cx="83" cy="86"/>
              </a:xfrm>
            </p:grpSpPr>
            <p:sp>
              <p:nvSpPr>
                <p:cNvPr id="7409" name="Freeform 322"/>
                <p:cNvSpPr>
                  <a:spLocks/>
                </p:cNvSpPr>
                <p:nvPr/>
              </p:nvSpPr>
              <p:spPr bwMode="auto">
                <a:xfrm>
                  <a:off x="1746" y="1408"/>
                  <a:ext cx="83" cy="86"/>
                </a:xfrm>
                <a:custGeom>
                  <a:avLst/>
                  <a:gdLst>
                    <a:gd name="T0" fmla="*/ 43 w 83"/>
                    <a:gd name="T1" fmla="*/ 86 h 86"/>
                    <a:gd name="T2" fmla="*/ 51 w 83"/>
                    <a:gd name="T3" fmla="*/ 86 h 86"/>
                    <a:gd name="T4" fmla="*/ 59 w 83"/>
                    <a:gd name="T5" fmla="*/ 82 h 86"/>
                    <a:gd name="T6" fmla="*/ 67 w 83"/>
                    <a:gd name="T7" fmla="*/ 78 h 86"/>
                    <a:gd name="T8" fmla="*/ 71 w 83"/>
                    <a:gd name="T9" fmla="*/ 75 h 86"/>
                    <a:gd name="T10" fmla="*/ 75 w 83"/>
                    <a:gd name="T11" fmla="*/ 67 h 86"/>
                    <a:gd name="T12" fmla="*/ 79 w 83"/>
                    <a:gd name="T13" fmla="*/ 63 h 86"/>
                    <a:gd name="T14" fmla="*/ 83 w 83"/>
                    <a:gd name="T15" fmla="*/ 55 h 86"/>
                    <a:gd name="T16" fmla="*/ 83 w 83"/>
                    <a:gd name="T17" fmla="*/ 47 h 86"/>
                    <a:gd name="T18" fmla="*/ 83 w 83"/>
                    <a:gd name="T19" fmla="*/ 39 h 86"/>
                    <a:gd name="T20" fmla="*/ 83 w 83"/>
                    <a:gd name="T21" fmla="*/ 31 h 86"/>
                    <a:gd name="T22" fmla="*/ 79 w 83"/>
                    <a:gd name="T23" fmla="*/ 27 h 86"/>
                    <a:gd name="T24" fmla="*/ 75 w 83"/>
                    <a:gd name="T25" fmla="*/ 20 h 86"/>
                    <a:gd name="T26" fmla="*/ 71 w 83"/>
                    <a:gd name="T27" fmla="*/ 12 h 86"/>
                    <a:gd name="T28" fmla="*/ 67 w 83"/>
                    <a:gd name="T29" fmla="*/ 8 h 86"/>
                    <a:gd name="T30" fmla="*/ 59 w 83"/>
                    <a:gd name="T31" fmla="*/ 8 h 86"/>
                    <a:gd name="T32" fmla="*/ 51 w 83"/>
                    <a:gd name="T33" fmla="*/ 4 h 86"/>
                    <a:gd name="T34" fmla="*/ 43 w 83"/>
                    <a:gd name="T35" fmla="*/ 0 h 86"/>
                    <a:gd name="T36" fmla="*/ 40 w 83"/>
                    <a:gd name="T37" fmla="*/ 0 h 86"/>
                    <a:gd name="T38" fmla="*/ 32 w 83"/>
                    <a:gd name="T39" fmla="*/ 4 h 86"/>
                    <a:gd name="T40" fmla="*/ 24 w 83"/>
                    <a:gd name="T41" fmla="*/ 8 h 86"/>
                    <a:gd name="T42" fmla="*/ 16 w 83"/>
                    <a:gd name="T43" fmla="*/ 8 h 86"/>
                    <a:gd name="T44" fmla="*/ 12 w 83"/>
                    <a:gd name="T45" fmla="*/ 12 h 86"/>
                    <a:gd name="T46" fmla="*/ 8 w 83"/>
                    <a:gd name="T47" fmla="*/ 20 h 86"/>
                    <a:gd name="T48" fmla="*/ 4 w 83"/>
                    <a:gd name="T49" fmla="*/ 27 h 86"/>
                    <a:gd name="T50" fmla="*/ 0 w 83"/>
                    <a:gd name="T51" fmla="*/ 31 h 86"/>
                    <a:gd name="T52" fmla="*/ 0 w 83"/>
                    <a:gd name="T53" fmla="*/ 39 h 86"/>
                    <a:gd name="T54" fmla="*/ 0 w 83"/>
                    <a:gd name="T55" fmla="*/ 47 h 86"/>
                    <a:gd name="T56" fmla="*/ 0 w 83"/>
                    <a:gd name="T57" fmla="*/ 55 h 86"/>
                    <a:gd name="T58" fmla="*/ 4 w 83"/>
                    <a:gd name="T59" fmla="*/ 63 h 86"/>
                    <a:gd name="T60" fmla="*/ 8 w 83"/>
                    <a:gd name="T61" fmla="*/ 67 h 86"/>
                    <a:gd name="T62" fmla="*/ 12 w 83"/>
                    <a:gd name="T63" fmla="*/ 75 h 86"/>
                    <a:gd name="T64" fmla="*/ 16 w 83"/>
                    <a:gd name="T65" fmla="*/ 78 h 86"/>
                    <a:gd name="T66" fmla="*/ 24 w 83"/>
                    <a:gd name="T67" fmla="*/ 82 h 86"/>
                    <a:gd name="T68" fmla="*/ 32 w 83"/>
                    <a:gd name="T69" fmla="*/ 86 h 86"/>
                    <a:gd name="T70" fmla="*/ 40 w 83"/>
                    <a:gd name="T71" fmla="*/ 86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6"/>
                    <a:gd name="T110" fmla="*/ 83 w 83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6">
                      <a:moveTo>
                        <a:pt x="43" y="86"/>
                      </a:moveTo>
                      <a:lnTo>
                        <a:pt x="43" y="86"/>
                      </a:lnTo>
                      <a:lnTo>
                        <a:pt x="47" y="86"/>
                      </a:lnTo>
                      <a:lnTo>
                        <a:pt x="51" y="86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3" y="78"/>
                      </a:lnTo>
                      <a:lnTo>
                        <a:pt x="67" y="78"/>
                      </a:lnTo>
                      <a:lnTo>
                        <a:pt x="67" y="75"/>
                      </a:lnTo>
                      <a:lnTo>
                        <a:pt x="71" y="75"/>
                      </a:lnTo>
                      <a:lnTo>
                        <a:pt x="75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83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83" y="31"/>
                      </a:lnTo>
                      <a:lnTo>
                        <a:pt x="79" y="27"/>
                      </a:lnTo>
                      <a:lnTo>
                        <a:pt x="79" y="24"/>
                      </a:lnTo>
                      <a:lnTo>
                        <a:pt x="75" y="20"/>
                      </a:lnTo>
                      <a:lnTo>
                        <a:pt x="75" y="16"/>
                      </a:lnTo>
                      <a:lnTo>
                        <a:pt x="71" y="12"/>
                      </a:lnTo>
                      <a:lnTo>
                        <a:pt x="67" y="12"/>
                      </a:lnTo>
                      <a:lnTo>
                        <a:pt x="67" y="8"/>
                      </a:lnTo>
                      <a:lnTo>
                        <a:pt x="63" y="8"/>
                      </a:lnTo>
                      <a:lnTo>
                        <a:pt x="59" y="8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7"/>
                      </a:lnTo>
                      <a:lnTo>
                        <a:pt x="12" y="71"/>
                      </a:lnTo>
                      <a:lnTo>
                        <a:pt x="12" y="75"/>
                      </a:lnTo>
                      <a:lnTo>
                        <a:pt x="16" y="75"/>
                      </a:lnTo>
                      <a:lnTo>
                        <a:pt x="16" y="78"/>
                      </a:lnTo>
                      <a:lnTo>
                        <a:pt x="20" y="78"/>
                      </a:lnTo>
                      <a:lnTo>
                        <a:pt x="24" y="82"/>
                      </a:lnTo>
                      <a:lnTo>
                        <a:pt x="28" y="82"/>
                      </a:lnTo>
                      <a:lnTo>
                        <a:pt x="32" y="86"/>
                      </a:lnTo>
                      <a:lnTo>
                        <a:pt x="36" y="86"/>
                      </a:lnTo>
                      <a:lnTo>
                        <a:pt x="40" y="86"/>
                      </a:lnTo>
                      <a:lnTo>
                        <a:pt x="43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" name="Freeform 323"/>
                <p:cNvSpPr>
                  <a:spLocks/>
                </p:cNvSpPr>
                <p:nvPr/>
              </p:nvSpPr>
              <p:spPr bwMode="auto">
                <a:xfrm>
                  <a:off x="1746" y="1408"/>
                  <a:ext cx="83" cy="86"/>
                </a:xfrm>
                <a:custGeom>
                  <a:avLst/>
                  <a:gdLst>
                    <a:gd name="T0" fmla="*/ 43 w 83"/>
                    <a:gd name="T1" fmla="*/ 86 h 86"/>
                    <a:gd name="T2" fmla="*/ 51 w 83"/>
                    <a:gd name="T3" fmla="*/ 86 h 86"/>
                    <a:gd name="T4" fmla="*/ 59 w 83"/>
                    <a:gd name="T5" fmla="*/ 82 h 86"/>
                    <a:gd name="T6" fmla="*/ 67 w 83"/>
                    <a:gd name="T7" fmla="*/ 78 h 86"/>
                    <a:gd name="T8" fmla="*/ 71 w 83"/>
                    <a:gd name="T9" fmla="*/ 75 h 86"/>
                    <a:gd name="T10" fmla="*/ 75 w 83"/>
                    <a:gd name="T11" fmla="*/ 67 h 86"/>
                    <a:gd name="T12" fmla="*/ 79 w 83"/>
                    <a:gd name="T13" fmla="*/ 63 h 86"/>
                    <a:gd name="T14" fmla="*/ 83 w 83"/>
                    <a:gd name="T15" fmla="*/ 55 h 86"/>
                    <a:gd name="T16" fmla="*/ 83 w 83"/>
                    <a:gd name="T17" fmla="*/ 47 h 86"/>
                    <a:gd name="T18" fmla="*/ 83 w 83"/>
                    <a:gd name="T19" fmla="*/ 39 h 86"/>
                    <a:gd name="T20" fmla="*/ 83 w 83"/>
                    <a:gd name="T21" fmla="*/ 31 h 86"/>
                    <a:gd name="T22" fmla="*/ 79 w 83"/>
                    <a:gd name="T23" fmla="*/ 27 h 86"/>
                    <a:gd name="T24" fmla="*/ 75 w 83"/>
                    <a:gd name="T25" fmla="*/ 20 h 86"/>
                    <a:gd name="T26" fmla="*/ 71 w 83"/>
                    <a:gd name="T27" fmla="*/ 12 h 86"/>
                    <a:gd name="T28" fmla="*/ 67 w 83"/>
                    <a:gd name="T29" fmla="*/ 8 h 86"/>
                    <a:gd name="T30" fmla="*/ 59 w 83"/>
                    <a:gd name="T31" fmla="*/ 8 h 86"/>
                    <a:gd name="T32" fmla="*/ 51 w 83"/>
                    <a:gd name="T33" fmla="*/ 4 h 86"/>
                    <a:gd name="T34" fmla="*/ 43 w 83"/>
                    <a:gd name="T35" fmla="*/ 0 h 86"/>
                    <a:gd name="T36" fmla="*/ 40 w 83"/>
                    <a:gd name="T37" fmla="*/ 0 h 86"/>
                    <a:gd name="T38" fmla="*/ 32 w 83"/>
                    <a:gd name="T39" fmla="*/ 4 h 86"/>
                    <a:gd name="T40" fmla="*/ 24 w 83"/>
                    <a:gd name="T41" fmla="*/ 8 h 86"/>
                    <a:gd name="T42" fmla="*/ 16 w 83"/>
                    <a:gd name="T43" fmla="*/ 8 h 86"/>
                    <a:gd name="T44" fmla="*/ 12 w 83"/>
                    <a:gd name="T45" fmla="*/ 12 h 86"/>
                    <a:gd name="T46" fmla="*/ 8 w 83"/>
                    <a:gd name="T47" fmla="*/ 20 h 86"/>
                    <a:gd name="T48" fmla="*/ 4 w 83"/>
                    <a:gd name="T49" fmla="*/ 27 h 86"/>
                    <a:gd name="T50" fmla="*/ 0 w 83"/>
                    <a:gd name="T51" fmla="*/ 31 h 86"/>
                    <a:gd name="T52" fmla="*/ 0 w 83"/>
                    <a:gd name="T53" fmla="*/ 39 h 86"/>
                    <a:gd name="T54" fmla="*/ 0 w 83"/>
                    <a:gd name="T55" fmla="*/ 47 h 86"/>
                    <a:gd name="T56" fmla="*/ 0 w 83"/>
                    <a:gd name="T57" fmla="*/ 55 h 86"/>
                    <a:gd name="T58" fmla="*/ 4 w 83"/>
                    <a:gd name="T59" fmla="*/ 63 h 86"/>
                    <a:gd name="T60" fmla="*/ 8 w 83"/>
                    <a:gd name="T61" fmla="*/ 67 h 86"/>
                    <a:gd name="T62" fmla="*/ 12 w 83"/>
                    <a:gd name="T63" fmla="*/ 75 h 86"/>
                    <a:gd name="T64" fmla="*/ 16 w 83"/>
                    <a:gd name="T65" fmla="*/ 78 h 86"/>
                    <a:gd name="T66" fmla="*/ 24 w 83"/>
                    <a:gd name="T67" fmla="*/ 82 h 86"/>
                    <a:gd name="T68" fmla="*/ 32 w 83"/>
                    <a:gd name="T69" fmla="*/ 86 h 86"/>
                    <a:gd name="T70" fmla="*/ 40 w 83"/>
                    <a:gd name="T71" fmla="*/ 86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86"/>
                    <a:gd name="T110" fmla="*/ 83 w 83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86">
                      <a:moveTo>
                        <a:pt x="43" y="86"/>
                      </a:moveTo>
                      <a:lnTo>
                        <a:pt x="43" y="86"/>
                      </a:lnTo>
                      <a:lnTo>
                        <a:pt x="47" y="86"/>
                      </a:lnTo>
                      <a:lnTo>
                        <a:pt x="51" y="86"/>
                      </a:lnTo>
                      <a:lnTo>
                        <a:pt x="55" y="82"/>
                      </a:lnTo>
                      <a:lnTo>
                        <a:pt x="59" y="82"/>
                      </a:lnTo>
                      <a:lnTo>
                        <a:pt x="63" y="78"/>
                      </a:lnTo>
                      <a:lnTo>
                        <a:pt x="67" y="78"/>
                      </a:lnTo>
                      <a:lnTo>
                        <a:pt x="67" y="75"/>
                      </a:lnTo>
                      <a:lnTo>
                        <a:pt x="71" y="75"/>
                      </a:lnTo>
                      <a:lnTo>
                        <a:pt x="75" y="71"/>
                      </a:lnTo>
                      <a:lnTo>
                        <a:pt x="75" y="67"/>
                      </a:lnTo>
                      <a:lnTo>
                        <a:pt x="79" y="63"/>
                      </a:lnTo>
                      <a:lnTo>
                        <a:pt x="83" y="59"/>
                      </a:lnTo>
                      <a:lnTo>
                        <a:pt x="83" y="55"/>
                      </a:lnTo>
                      <a:lnTo>
                        <a:pt x="83" y="51"/>
                      </a:lnTo>
                      <a:lnTo>
                        <a:pt x="83" y="47"/>
                      </a:lnTo>
                      <a:lnTo>
                        <a:pt x="83" y="43"/>
                      </a:lnTo>
                      <a:lnTo>
                        <a:pt x="83" y="39"/>
                      </a:lnTo>
                      <a:lnTo>
                        <a:pt x="83" y="35"/>
                      </a:lnTo>
                      <a:lnTo>
                        <a:pt x="83" y="31"/>
                      </a:lnTo>
                      <a:lnTo>
                        <a:pt x="79" y="27"/>
                      </a:lnTo>
                      <a:lnTo>
                        <a:pt x="79" y="24"/>
                      </a:lnTo>
                      <a:lnTo>
                        <a:pt x="75" y="20"/>
                      </a:lnTo>
                      <a:lnTo>
                        <a:pt x="75" y="16"/>
                      </a:lnTo>
                      <a:lnTo>
                        <a:pt x="71" y="12"/>
                      </a:lnTo>
                      <a:lnTo>
                        <a:pt x="67" y="12"/>
                      </a:lnTo>
                      <a:lnTo>
                        <a:pt x="67" y="8"/>
                      </a:lnTo>
                      <a:lnTo>
                        <a:pt x="63" y="8"/>
                      </a:lnTo>
                      <a:lnTo>
                        <a:pt x="59" y="8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4" y="59"/>
                      </a:lnTo>
                      <a:lnTo>
                        <a:pt x="4" y="63"/>
                      </a:lnTo>
                      <a:lnTo>
                        <a:pt x="8" y="67"/>
                      </a:lnTo>
                      <a:lnTo>
                        <a:pt x="12" y="71"/>
                      </a:lnTo>
                      <a:lnTo>
                        <a:pt x="12" y="75"/>
                      </a:lnTo>
                      <a:lnTo>
                        <a:pt x="16" y="75"/>
                      </a:lnTo>
                      <a:lnTo>
                        <a:pt x="16" y="78"/>
                      </a:lnTo>
                      <a:lnTo>
                        <a:pt x="20" y="78"/>
                      </a:lnTo>
                      <a:lnTo>
                        <a:pt x="24" y="82"/>
                      </a:lnTo>
                      <a:lnTo>
                        <a:pt x="28" y="82"/>
                      </a:lnTo>
                      <a:lnTo>
                        <a:pt x="32" y="86"/>
                      </a:lnTo>
                      <a:lnTo>
                        <a:pt x="36" y="86"/>
                      </a:lnTo>
                      <a:lnTo>
                        <a:pt x="40" y="86"/>
                      </a:lnTo>
                      <a:lnTo>
                        <a:pt x="43" y="86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06" name="Group 327"/>
              <p:cNvGrpSpPr>
                <a:grpSpLocks/>
              </p:cNvGrpSpPr>
              <p:nvPr/>
            </p:nvGrpSpPr>
            <p:grpSpPr bwMode="auto">
              <a:xfrm>
                <a:off x="1746" y="1408"/>
                <a:ext cx="43" cy="86"/>
                <a:chOff x="1746" y="1408"/>
                <a:chExt cx="43" cy="86"/>
              </a:xfrm>
            </p:grpSpPr>
            <p:sp>
              <p:nvSpPr>
                <p:cNvPr id="7407" name="Freeform 325"/>
                <p:cNvSpPr>
                  <a:spLocks/>
                </p:cNvSpPr>
                <p:nvPr/>
              </p:nvSpPr>
              <p:spPr bwMode="auto">
                <a:xfrm>
                  <a:off x="1746" y="1408"/>
                  <a:ext cx="43" cy="86"/>
                </a:xfrm>
                <a:custGeom>
                  <a:avLst/>
                  <a:gdLst>
                    <a:gd name="T0" fmla="*/ 43 w 43"/>
                    <a:gd name="T1" fmla="*/ 0 h 86"/>
                    <a:gd name="T2" fmla="*/ 43 w 43"/>
                    <a:gd name="T3" fmla="*/ 86 h 86"/>
                    <a:gd name="T4" fmla="*/ 36 w 43"/>
                    <a:gd name="T5" fmla="*/ 86 h 86"/>
                    <a:gd name="T6" fmla="*/ 32 w 43"/>
                    <a:gd name="T7" fmla="*/ 82 h 86"/>
                    <a:gd name="T8" fmla="*/ 24 w 43"/>
                    <a:gd name="T9" fmla="*/ 82 h 86"/>
                    <a:gd name="T10" fmla="*/ 20 w 43"/>
                    <a:gd name="T11" fmla="*/ 78 h 86"/>
                    <a:gd name="T12" fmla="*/ 20 w 43"/>
                    <a:gd name="T13" fmla="*/ 78 h 86"/>
                    <a:gd name="T14" fmla="*/ 12 w 43"/>
                    <a:gd name="T15" fmla="*/ 75 h 86"/>
                    <a:gd name="T16" fmla="*/ 8 w 43"/>
                    <a:gd name="T17" fmla="*/ 71 h 86"/>
                    <a:gd name="T18" fmla="*/ 4 w 43"/>
                    <a:gd name="T19" fmla="*/ 63 h 86"/>
                    <a:gd name="T20" fmla="*/ 0 w 43"/>
                    <a:gd name="T21" fmla="*/ 55 h 86"/>
                    <a:gd name="T22" fmla="*/ 0 w 43"/>
                    <a:gd name="T23" fmla="*/ 51 h 86"/>
                    <a:gd name="T24" fmla="*/ 0 w 43"/>
                    <a:gd name="T25" fmla="*/ 43 h 86"/>
                    <a:gd name="T26" fmla="*/ 0 w 43"/>
                    <a:gd name="T27" fmla="*/ 35 h 86"/>
                    <a:gd name="T28" fmla="*/ 0 w 43"/>
                    <a:gd name="T29" fmla="*/ 31 h 86"/>
                    <a:gd name="T30" fmla="*/ 4 w 43"/>
                    <a:gd name="T31" fmla="*/ 27 h 86"/>
                    <a:gd name="T32" fmla="*/ 8 w 43"/>
                    <a:gd name="T33" fmla="*/ 20 h 86"/>
                    <a:gd name="T34" fmla="*/ 12 w 43"/>
                    <a:gd name="T35" fmla="*/ 16 h 86"/>
                    <a:gd name="T36" fmla="*/ 16 w 43"/>
                    <a:gd name="T37" fmla="*/ 12 h 86"/>
                    <a:gd name="T38" fmla="*/ 24 w 43"/>
                    <a:gd name="T39" fmla="*/ 8 h 86"/>
                    <a:gd name="T40" fmla="*/ 28 w 43"/>
                    <a:gd name="T41" fmla="*/ 4 h 86"/>
                    <a:gd name="T42" fmla="*/ 32 w 43"/>
                    <a:gd name="T43" fmla="*/ 4 h 86"/>
                    <a:gd name="T44" fmla="*/ 40 w 43"/>
                    <a:gd name="T45" fmla="*/ 0 h 86"/>
                    <a:gd name="T46" fmla="*/ 43 w 43"/>
                    <a:gd name="T47" fmla="*/ 0 h 8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86"/>
                    <a:gd name="T74" fmla="*/ 43 w 43"/>
                    <a:gd name="T75" fmla="*/ 86 h 8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86">
                      <a:moveTo>
                        <a:pt x="43" y="0"/>
                      </a:moveTo>
                      <a:lnTo>
                        <a:pt x="43" y="86"/>
                      </a:lnTo>
                      <a:lnTo>
                        <a:pt x="36" y="86"/>
                      </a:lnTo>
                      <a:lnTo>
                        <a:pt x="32" y="82"/>
                      </a:lnTo>
                      <a:lnTo>
                        <a:pt x="24" y="82"/>
                      </a:lnTo>
                      <a:lnTo>
                        <a:pt x="20" y="78"/>
                      </a:lnTo>
                      <a:lnTo>
                        <a:pt x="12" y="75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4" y="27"/>
                      </a:lnTo>
                      <a:lnTo>
                        <a:pt x="8" y="20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40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" name="Freeform 326"/>
                <p:cNvSpPr>
                  <a:spLocks/>
                </p:cNvSpPr>
                <p:nvPr/>
              </p:nvSpPr>
              <p:spPr bwMode="auto">
                <a:xfrm>
                  <a:off x="1746" y="1408"/>
                  <a:ext cx="43" cy="86"/>
                </a:xfrm>
                <a:custGeom>
                  <a:avLst/>
                  <a:gdLst>
                    <a:gd name="T0" fmla="*/ 43 w 43"/>
                    <a:gd name="T1" fmla="*/ 0 h 86"/>
                    <a:gd name="T2" fmla="*/ 43 w 43"/>
                    <a:gd name="T3" fmla="*/ 86 h 86"/>
                    <a:gd name="T4" fmla="*/ 36 w 43"/>
                    <a:gd name="T5" fmla="*/ 86 h 86"/>
                    <a:gd name="T6" fmla="*/ 32 w 43"/>
                    <a:gd name="T7" fmla="*/ 82 h 86"/>
                    <a:gd name="T8" fmla="*/ 24 w 43"/>
                    <a:gd name="T9" fmla="*/ 82 h 86"/>
                    <a:gd name="T10" fmla="*/ 20 w 43"/>
                    <a:gd name="T11" fmla="*/ 78 h 86"/>
                    <a:gd name="T12" fmla="*/ 20 w 43"/>
                    <a:gd name="T13" fmla="*/ 78 h 86"/>
                    <a:gd name="T14" fmla="*/ 12 w 43"/>
                    <a:gd name="T15" fmla="*/ 75 h 86"/>
                    <a:gd name="T16" fmla="*/ 8 w 43"/>
                    <a:gd name="T17" fmla="*/ 71 h 86"/>
                    <a:gd name="T18" fmla="*/ 4 w 43"/>
                    <a:gd name="T19" fmla="*/ 63 h 86"/>
                    <a:gd name="T20" fmla="*/ 0 w 43"/>
                    <a:gd name="T21" fmla="*/ 55 h 86"/>
                    <a:gd name="T22" fmla="*/ 0 w 43"/>
                    <a:gd name="T23" fmla="*/ 51 h 86"/>
                    <a:gd name="T24" fmla="*/ 0 w 43"/>
                    <a:gd name="T25" fmla="*/ 43 h 86"/>
                    <a:gd name="T26" fmla="*/ 0 w 43"/>
                    <a:gd name="T27" fmla="*/ 35 h 86"/>
                    <a:gd name="T28" fmla="*/ 0 w 43"/>
                    <a:gd name="T29" fmla="*/ 31 h 86"/>
                    <a:gd name="T30" fmla="*/ 4 w 43"/>
                    <a:gd name="T31" fmla="*/ 27 h 86"/>
                    <a:gd name="T32" fmla="*/ 8 w 43"/>
                    <a:gd name="T33" fmla="*/ 20 h 86"/>
                    <a:gd name="T34" fmla="*/ 12 w 43"/>
                    <a:gd name="T35" fmla="*/ 16 h 86"/>
                    <a:gd name="T36" fmla="*/ 16 w 43"/>
                    <a:gd name="T37" fmla="*/ 12 h 86"/>
                    <a:gd name="T38" fmla="*/ 24 w 43"/>
                    <a:gd name="T39" fmla="*/ 8 h 86"/>
                    <a:gd name="T40" fmla="*/ 28 w 43"/>
                    <a:gd name="T41" fmla="*/ 4 h 86"/>
                    <a:gd name="T42" fmla="*/ 32 w 43"/>
                    <a:gd name="T43" fmla="*/ 4 h 86"/>
                    <a:gd name="T44" fmla="*/ 40 w 43"/>
                    <a:gd name="T45" fmla="*/ 0 h 86"/>
                    <a:gd name="T46" fmla="*/ 43 w 43"/>
                    <a:gd name="T47" fmla="*/ 0 h 8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86"/>
                    <a:gd name="T74" fmla="*/ 43 w 43"/>
                    <a:gd name="T75" fmla="*/ 86 h 8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86">
                      <a:moveTo>
                        <a:pt x="43" y="0"/>
                      </a:moveTo>
                      <a:lnTo>
                        <a:pt x="43" y="86"/>
                      </a:lnTo>
                      <a:lnTo>
                        <a:pt x="36" y="86"/>
                      </a:lnTo>
                      <a:lnTo>
                        <a:pt x="32" y="82"/>
                      </a:lnTo>
                      <a:lnTo>
                        <a:pt x="24" y="82"/>
                      </a:lnTo>
                      <a:lnTo>
                        <a:pt x="20" y="78"/>
                      </a:lnTo>
                      <a:lnTo>
                        <a:pt x="12" y="75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4" y="27"/>
                      </a:lnTo>
                      <a:lnTo>
                        <a:pt x="8" y="20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40" y="0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96" name="Oval 329"/>
            <p:cNvSpPr>
              <a:spLocks noChangeArrowheads="1"/>
            </p:cNvSpPr>
            <p:nvPr/>
          </p:nvSpPr>
          <p:spPr bwMode="auto">
            <a:xfrm>
              <a:off x="761" y="2287"/>
              <a:ext cx="83" cy="79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7" name="Oval 330"/>
            <p:cNvSpPr>
              <a:spLocks noChangeArrowheads="1"/>
            </p:cNvSpPr>
            <p:nvPr/>
          </p:nvSpPr>
          <p:spPr bwMode="auto">
            <a:xfrm>
              <a:off x="1134" y="2346"/>
              <a:ext cx="86" cy="82"/>
            </a:xfrm>
            <a:prstGeom prst="ellipse">
              <a:avLst/>
            </a:prstGeom>
            <a:solidFill>
              <a:schemeClr val="tx1"/>
            </a:solidFill>
            <a:ln w="4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8" name="Group 337"/>
            <p:cNvGrpSpPr>
              <a:grpSpLocks/>
            </p:cNvGrpSpPr>
            <p:nvPr/>
          </p:nvGrpSpPr>
          <p:grpSpPr bwMode="auto">
            <a:xfrm>
              <a:off x="1774" y="1624"/>
              <a:ext cx="86" cy="82"/>
              <a:chOff x="1774" y="1624"/>
              <a:chExt cx="86" cy="82"/>
            </a:xfrm>
          </p:grpSpPr>
          <p:grpSp>
            <p:nvGrpSpPr>
              <p:cNvPr id="7399" name="Group 333"/>
              <p:cNvGrpSpPr>
                <a:grpSpLocks/>
              </p:cNvGrpSpPr>
              <p:nvPr/>
            </p:nvGrpSpPr>
            <p:grpSpPr bwMode="auto">
              <a:xfrm>
                <a:off x="1774" y="1624"/>
                <a:ext cx="86" cy="82"/>
                <a:chOff x="1774" y="1624"/>
                <a:chExt cx="86" cy="82"/>
              </a:xfrm>
            </p:grpSpPr>
            <p:sp>
              <p:nvSpPr>
                <p:cNvPr id="7403" name="Freeform 331"/>
                <p:cNvSpPr>
                  <a:spLocks/>
                </p:cNvSpPr>
                <p:nvPr/>
              </p:nvSpPr>
              <p:spPr bwMode="auto">
                <a:xfrm>
                  <a:off x="1774" y="1624"/>
                  <a:ext cx="86" cy="82"/>
                </a:xfrm>
                <a:custGeom>
                  <a:avLst/>
                  <a:gdLst>
                    <a:gd name="T0" fmla="*/ 0 w 86"/>
                    <a:gd name="T1" fmla="*/ 47 h 82"/>
                    <a:gd name="T2" fmla="*/ 4 w 86"/>
                    <a:gd name="T3" fmla="*/ 55 h 82"/>
                    <a:gd name="T4" fmla="*/ 4 w 86"/>
                    <a:gd name="T5" fmla="*/ 59 h 82"/>
                    <a:gd name="T6" fmla="*/ 8 w 86"/>
                    <a:gd name="T7" fmla="*/ 67 h 82"/>
                    <a:gd name="T8" fmla="*/ 12 w 86"/>
                    <a:gd name="T9" fmla="*/ 70 h 82"/>
                    <a:gd name="T10" fmla="*/ 19 w 86"/>
                    <a:gd name="T11" fmla="*/ 74 h 82"/>
                    <a:gd name="T12" fmla="*/ 27 w 86"/>
                    <a:gd name="T13" fmla="*/ 78 h 82"/>
                    <a:gd name="T14" fmla="*/ 31 w 86"/>
                    <a:gd name="T15" fmla="*/ 82 h 82"/>
                    <a:gd name="T16" fmla="*/ 39 w 86"/>
                    <a:gd name="T17" fmla="*/ 82 h 82"/>
                    <a:gd name="T18" fmla="*/ 47 w 86"/>
                    <a:gd name="T19" fmla="*/ 82 h 82"/>
                    <a:gd name="T20" fmla="*/ 55 w 86"/>
                    <a:gd name="T21" fmla="*/ 82 h 82"/>
                    <a:gd name="T22" fmla="*/ 63 w 86"/>
                    <a:gd name="T23" fmla="*/ 78 h 82"/>
                    <a:gd name="T24" fmla="*/ 66 w 86"/>
                    <a:gd name="T25" fmla="*/ 74 h 82"/>
                    <a:gd name="T26" fmla="*/ 70 w 86"/>
                    <a:gd name="T27" fmla="*/ 70 h 82"/>
                    <a:gd name="T28" fmla="*/ 78 w 86"/>
                    <a:gd name="T29" fmla="*/ 67 h 82"/>
                    <a:gd name="T30" fmla="*/ 82 w 86"/>
                    <a:gd name="T31" fmla="*/ 59 h 82"/>
                    <a:gd name="T32" fmla="*/ 82 w 86"/>
                    <a:gd name="T33" fmla="*/ 55 h 82"/>
                    <a:gd name="T34" fmla="*/ 86 w 86"/>
                    <a:gd name="T35" fmla="*/ 47 h 82"/>
                    <a:gd name="T36" fmla="*/ 86 w 86"/>
                    <a:gd name="T37" fmla="*/ 39 h 82"/>
                    <a:gd name="T38" fmla="*/ 82 w 86"/>
                    <a:gd name="T39" fmla="*/ 31 h 82"/>
                    <a:gd name="T40" fmla="*/ 82 w 86"/>
                    <a:gd name="T41" fmla="*/ 23 h 82"/>
                    <a:gd name="T42" fmla="*/ 78 w 86"/>
                    <a:gd name="T43" fmla="*/ 19 h 82"/>
                    <a:gd name="T44" fmla="*/ 70 w 86"/>
                    <a:gd name="T45" fmla="*/ 12 h 82"/>
                    <a:gd name="T46" fmla="*/ 66 w 86"/>
                    <a:gd name="T47" fmla="*/ 8 h 82"/>
                    <a:gd name="T48" fmla="*/ 63 w 86"/>
                    <a:gd name="T49" fmla="*/ 4 h 82"/>
                    <a:gd name="T50" fmla="*/ 55 w 86"/>
                    <a:gd name="T51" fmla="*/ 0 h 82"/>
                    <a:gd name="T52" fmla="*/ 47 w 86"/>
                    <a:gd name="T53" fmla="*/ 0 h 82"/>
                    <a:gd name="T54" fmla="*/ 39 w 86"/>
                    <a:gd name="T55" fmla="*/ 0 h 82"/>
                    <a:gd name="T56" fmla="*/ 31 w 86"/>
                    <a:gd name="T57" fmla="*/ 0 h 82"/>
                    <a:gd name="T58" fmla="*/ 27 w 86"/>
                    <a:gd name="T59" fmla="*/ 4 h 82"/>
                    <a:gd name="T60" fmla="*/ 19 w 86"/>
                    <a:gd name="T61" fmla="*/ 8 h 82"/>
                    <a:gd name="T62" fmla="*/ 12 w 86"/>
                    <a:gd name="T63" fmla="*/ 12 h 82"/>
                    <a:gd name="T64" fmla="*/ 8 w 86"/>
                    <a:gd name="T65" fmla="*/ 19 h 82"/>
                    <a:gd name="T66" fmla="*/ 4 w 86"/>
                    <a:gd name="T67" fmla="*/ 23 h 82"/>
                    <a:gd name="T68" fmla="*/ 4 w 86"/>
                    <a:gd name="T69" fmla="*/ 31 h 82"/>
                    <a:gd name="T70" fmla="*/ 0 w 86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8" y="63"/>
                      </a:lnTo>
                      <a:lnTo>
                        <a:pt x="8" y="67"/>
                      </a:lnTo>
                      <a:lnTo>
                        <a:pt x="12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63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74" y="70"/>
                      </a:lnTo>
                      <a:lnTo>
                        <a:pt x="78" y="67"/>
                      </a:lnTo>
                      <a:lnTo>
                        <a:pt x="78" y="63"/>
                      </a:lnTo>
                      <a:lnTo>
                        <a:pt x="82" y="59"/>
                      </a:lnTo>
                      <a:lnTo>
                        <a:pt x="82" y="55"/>
                      </a:lnTo>
                      <a:lnTo>
                        <a:pt x="86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82" y="23"/>
                      </a:lnTo>
                      <a:lnTo>
                        <a:pt x="78" y="19"/>
                      </a:lnTo>
                      <a:lnTo>
                        <a:pt x="74" y="16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63" y="8"/>
                      </a:lnTo>
                      <a:lnTo>
                        <a:pt x="63" y="4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23" y="8"/>
                      </a:lnTo>
                      <a:lnTo>
                        <a:pt x="19" y="8"/>
                      </a:lnTo>
                      <a:lnTo>
                        <a:pt x="15" y="12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" name="Freeform 332"/>
                <p:cNvSpPr>
                  <a:spLocks/>
                </p:cNvSpPr>
                <p:nvPr/>
              </p:nvSpPr>
              <p:spPr bwMode="auto">
                <a:xfrm>
                  <a:off x="1774" y="1624"/>
                  <a:ext cx="86" cy="82"/>
                </a:xfrm>
                <a:custGeom>
                  <a:avLst/>
                  <a:gdLst>
                    <a:gd name="T0" fmla="*/ 0 w 86"/>
                    <a:gd name="T1" fmla="*/ 47 h 82"/>
                    <a:gd name="T2" fmla="*/ 4 w 86"/>
                    <a:gd name="T3" fmla="*/ 55 h 82"/>
                    <a:gd name="T4" fmla="*/ 4 w 86"/>
                    <a:gd name="T5" fmla="*/ 59 h 82"/>
                    <a:gd name="T6" fmla="*/ 8 w 86"/>
                    <a:gd name="T7" fmla="*/ 67 h 82"/>
                    <a:gd name="T8" fmla="*/ 12 w 86"/>
                    <a:gd name="T9" fmla="*/ 70 h 82"/>
                    <a:gd name="T10" fmla="*/ 19 w 86"/>
                    <a:gd name="T11" fmla="*/ 74 h 82"/>
                    <a:gd name="T12" fmla="*/ 27 w 86"/>
                    <a:gd name="T13" fmla="*/ 78 h 82"/>
                    <a:gd name="T14" fmla="*/ 31 w 86"/>
                    <a:gd name="T15" fmla="*/ 82 h 82"/>
                    <a:gd name="T16" fmla="*/ 39 w 86"/>
                    <a:gd name="T17" fmla="*/ 82 h 82"/>
                    <a:gd name="T18" fmla="*/ 47 w 86"/>
                    <a:gd name="T19" fmla="*/ 82 h 82"/>
                    <a:gd name="T20" fmla="*/ 55 w 86"/>
                    <a:gd name="T21" fmla="*/ 82 h 82"/>
                    <a:gd name="T22" fmla="*/ 63 w 86"/>
                    <a:gd name="T23" fmla="*/ 78 h 82"/>
                    <a:gd name="T24" fmla="*/ 66 w 86"/>
                    <a:gd name="T25" fmla="*/ 74 h 82"/>
                    <a:gd name="T26" fmla="*/ 70 w 86"/>
                    <a:gd name="T27" fmla="*/ 70 h 82"/>
                    <a:gd name="T28" fmla="*/ 78 w 86"/>
                    <a:gd name="T29" fmla="*/ 67 h 82"/>
                    <a:gd name="T30" fmla="*/ 82 w 86"/>
                    <a:gd name="T31" fmla="*/ 59 h 82"/>
                    <a:gd name="T32" fmla="*/ 82 w 86"/>
                    <a:gd name="T33" fmla="*/ 55 h 82"/>
                    <a:gd name="T34" fmla="*/ 86 w 86"/>
                    <a:gd name="T35" fmla="*/ 47 h 82"/>
                    <a:gd name="T36" fmla="*/ 86 w 86"/>
                    <a:gd name="T37" fmla="*/ 39 h 82"/>
                    <a:gd name="T38" fmla="*/ 82 w 86"/>
                    <a:gd name="T39" fmla="*/ 31 h 82"/>
                    <a:gd name="T40" fmla="*/ 82 w 86"/>
                    <a:gd name="T41" fmla="*/ 23 h 82"/>
                    <a:gd name="T42" fmla="*/ 78 w 86"/>
                    <a:gd name="T43" fmla="*/ 19 h 82"/>
                    <a:gd name="T44" fmla="*/ 70 w 86"/>
                    <a:gd name="T45" fmla="*/ 12 h 82"/>
                    <a:gd name="T46" fmla="*/ 66 w 86"/>
                    <a:gd name="T47" fmla="*/ 8 h 82"/>
                    <a:gd name="T48" fmla="*/ 63 w 86"/>
                    <a:gd name="T49" fmla="*/ 4 h 82"/>
                    <a:gd name="T50" fmla="*/ 55 w 86"/>
                    <a:gd name="T51" fmla="*/ 0 h 82"/>
                    <a:gd name="T52" fmla="*/ 47 w 86"/>
                    <a:gd name="T53" fmla="*/ 0 h 82"/>
                    <a:gd name="T54" fmla="*/ 39 w 86"/>
                    <a:gd name="T55" fmla="*/ 0 h 82"/>
                    <a:gd name="T56" fmla="*/ 31 w 86"/>
                    <a:gd name="T57" fmla="*/ 0 h 82"/>
                    <a:gd name="T58" fmla="*/ 27 w 86"/>
                    <a:gd name="T59" fmla="*/ 4 h 82"/>
                    <a:gd name="T60" fmla="*/ 19 w 86"/>
                    <a:gd name="T61" fmla="*/ 8 h 82"/>
                    <a:gd name="T62" fmla="*/ 12 w 86"/>
                    <a:gd name="T63" fmla="*/ 12 h 82"/>
                    <a:gd name="T64" fmla="*/ 8 w 86"/>
                    <a:gd name="T65" fmla="*/ 19 h 82"/>
                    <a:gd name="T66" fmla="*/ 4 w 86"/>
                    <a:gd name="T67" fmla="*/ 23 h 82"/>
                    <a:gd name="T68" fmla="*/ 4 w 86"/>
                    <a:gd name="T69" fmla="*/ 31 h 82"/>
                    <a:gd name="T70" fmla="*/ 0 w 86"/>
                    <a:gd name="T71" fmla="*/ 39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2"/>
                    <a:gd name="T110" fmla="*/ 86 w 86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2">
                      <a:moveTo>
                        <a:pt x="0" y="43"/>
                      </a:moveTo>
                      <a:lnTo>
                        <a:pt x="0" y="47"/>
                      </a:lnTo>
                      <a:lnTo>
                        <a:pt x="4" y="51"/>
                      </a:lnTo>
                      <a:lnTo>
                        <a:pt x="4" y="55"/>
                      </a:lnTo>
                      <a:lnTo>
                        <a:pt x="4" y="59"/>
                      </a:lnTo>
                      <a:lnTo>
                        <a:pt x="8" y="63"/>
                      </a:lnTo>
                      <a:lnTo>
                        <a:pt x="8" y="67"/>
                      </a:lnTo>
                      <a:lnTo>
                        <a:pt x="12" y="70"/>
                      </a:lnTo>
                      <a:lnTo>
                        <a:pt x="15" y="74"/>
                      </a:lnTo>
                      <a:lnTo>
                        <a:pt x="19" y="74"/>
                      </a:lnTo>
                      <a:lnTo>
                        <a:pt x="23" y="78"/>
                      </a:lnTo>
                      <a:lnTo>
                        <a:pt x="27" y="78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5" y="82"/>
                      </a:lnTo>
                      <a:lnTo>
                        <a:pt x="63" y="78"/>
                      </a:lnTo>
                      <a:lnTo>
                        <a:pt x="66" y="74"/>
                      </a:lnTo>
                      <a:lnTo>
                        <a:pt x="70" y="74"/>
                      </a:lnTo>
                      <a:lnTo>
                        <a:pt x="70" y="70"/>
                      </a:lnTo>
                      <a:lnTo>
                        <a:pt x="74" y="70"/>
                      </a:lnTo>
                      <a:lnTo>
                        <a:pt x="78" y="67"/>
                      </a:lnTo>
                      <a:lnTo>
                        <a:pt x="78" y="63"/>
                      </a:lnTo>
                      <a:lnTo>
                        <a:pt x="82" y="59"/>
                      </a:lnTo>
                      <a:lnTo>
                        <a:pt x="82" y="55"/>
                      </a:lnTo>
                      <a:lnTo>
                        <a:pt x="86" y="51"/>
                      </a:lnTo>
                      <a:lnTo>
                        <a:pt x="86" y="47"/>
                      </a:lnTo>
                      <a:lnTo>
                        <a:pt x="86" y="43"/>
                      </a:lnTo>
                      <a:lnTo>
                        <a:pt x="86" y="39"/>
                      </a:lnTo>
                      <a:lnTo>
                        <a:pt x="86" y="35"/>
                      </a:lnTo>
                      <a:lnTo>
                        <a:pt x="82" y="31"/>
                      </a:lnTo>
                      <a:lnTo>
                        <a:pt x="82" y="27"/>
                      </a:lnTo>
                      <a:lnTo>
                        <a:pt x="82" y="23"/>
                      </a:lnTo>
                      <a:lnTo>
                        <a:pt x="78" y="19"/>
                      </a:lnTo>
                      <a:lnTo>
                        <a:pt x="74" y="16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63" y="8"/>
                      </a:lnTo>
                      <a:lnTo>
                        <a:pt x="63" y="4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23" y="8"/>
                      </a:lnTo>
                      <a:lnTo>
                        <a:pt x="19" y="8"/>
                      </a:lnTo>
                      <a:lnTo>
                        <a:pt x="15" y="12"/>
                      </a:lnTo>
                      <a:lnTo>
                        <a:pt x="12" y="12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4" y="31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00" name="Group 336"/>
              <p:cNvGrpSpPr>
                <a:grpSpLocks/>
              </p:cNvGrpSpPr>
              <p:nvPr/>
            </p:nvGrpSpPr>
            <p:grpSpPr bwMode="auto">
              <a:xfrm>
                <a:off x="1774" y="1624"/>
                <a:ext cx="86" cy="43"/>
                <a:chOff x="1774" y="1624"/>
                <a:chExt cx="86" cy="43"/>
              </a:xfrm>
            </p:grpSpPr>
            <p:sp>
              <p:nvSpPr>
                <p:cNvPr id="7401" name="Freeform 334"/>
                <p:cNvSpPr>
                  <a:spLocks/>
                </p:cNvSpPr>
                <p:nvPr/>
              </p:nvSpPr>
              <p:spPr bwMode="auto">
                <a:xfrm>
                  <a:off x="1774" y="1624"/>
                  <a:ext cx="86" cy="43"/>
                </a:xfrm>
                <a:custGeom>
                  <a:avLst/>
                  <a:gdLst>
                    <a:gd name="T0" fmla="*/ 86 w 86"/>
                    <a:gd name="T1" fmla="*/ 43 h 43"/>
                    <a:gd name="T2" fmla="*/ 0 w 86"/>
                    <a:gd name="T3" fmla="*/ 43 h 43"/>
                    <a:gd name="T4" fmla="*/ 4 w 86"/>
                    <a:gd name="T5" fmla="*/ 35 h 43"/>
                    <a:gd name="T6" fmla="*/ 4 w 86"/>
                    <a:gd name="T7" fmla="*/ 31 h 43"/>
                    <a:gd name="T8" fmla="*/ 4 w 86"/>
                    <a:gd name="T9" fmla="*/ 27 h 43"/>
                    <a:gd name="T10" fmla="*/ 8 w 86"/>
                    <a:gd name="T11" fmla="*/ 23 h 43"/>
                    <a:gd name="T12" fmla="*/ 8 w 86"/>
                    <a:gd name="T13" fmla="*/ 19 h 43"/>
                    <a:gd name="T14" fmla="*/ 12 w 86"/>
                    <a:gd name="T15" fmla="*/ 12 h 43"/>
                    <a:gd name="T16" fmla="*/ 15 w 86"/>
                    <a:gd name="T17" fmla="*/ 8 h 43"/>
                    <a:gd name="T18" fmla="*/ 23 w 86"/>
                    <a:gd name="T19" fmla="*/ 4 h 43"/>
                    <a:gd name="T20" fmla="*/ 31 w 86"/>
                    <a:gd name="T21" fmla="*/ 0 h 43"/>
                    <a:gd name="T22" fmla="*/ 35 w 86"/>
                    <a:gd name="T23" fmla="*/ 0 h 43"/>
                    <a:gd name="T24" fmla="*/ 43 w 86"/>
                    <a:gd name="T25" fmla="*/ 0 h 43"/>
                    <a:gd name="T26" fmla="*/ 51 w 86"/>
                    <a:gd name="T27" fmla="*/ 0 h 43"/>
                    <a:gd name="T28" fmla="*/ 55 w 86"/>
                    <a:gd name="T29" fmla="*/ 0 h 43"/>
                    <a:gd name="T30" fmla="*/ 63 w 86"/>
                    <a:gd name="T31" fmla="*/ 4 h 43"/>
                    <a:gd name="T32" fmla="*/ 66 w 86"/>
                    <a:gd name="T33" fmla="*/ 8 h 43"/>
                    <a:gd name="T34" fmla="*/ 70 w 86"/>
                    <a:gd name="T35" fmla="*/ 12 h 43"/>
                    <a:gd name="T36" fmla="*/ 74 w 86"/>
                    <a:gd name="T37" fmla="*/ 16 h 43"/>
                    <a:gd name="T38" fmla="*/ 78 w 86"/>
                    <a:gd name="T39" fmla="*/ 23 h 43"/>
                    <a:gd name="T40" fmla="*/ 82 w 86"/>
                    <a:gd name="T41" fmla="*/ 27 h 43"/>
                    <a:gd name="T42" fmla="*/ 82 w 86"/>
                    <a:gd name="T43" fmla="*/ 31 h 43"/>
                    <a:gd name="T44" fmla="*/ 86 w 86"/>
                    <a:gd name="T45" fmla="*/ 39 h 43"/>
                    <a:gd name="T46" fmla="*/ 86 w 86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6"/>
                    <a:gd name="T73" fmla="*/ 0 h 43"/>
                    <a:gd name="T74" fmla="*/ 86 w 86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6" h="43">
                      <a:moveTo>
                        <a:pt x="86" y="43"/>
                      </a:moveTo>
                      <a:lnTo>
                        <a:pt x="0" y="43"/>
                      </a:lnTo>
                      <a:lnTo>
                        <a:pt x="4" y="35"/>
                      </a:lnTo>
                      <a:lnTo>
                        <a:pt x="4" y="31"/>
                      </a:lnTo>
                      <a:lnTo>
                        <a:pt x="4" y="27"/>
                      </a:lnTo>
                      <a:lnTo>
                        <a:pt x="8" y="23"/>
                      </a:lnTo>
                      <a:lnTo>
                        <a:pt x="8" y="19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23" y="4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63" y="4"/>
                      </a:lnTo>
                      <a:lnTo>
                        <a:pt x="66" y="8"/>
                      </a:lnTo>
                      <a:lnTo>
                        <a:pt x="70" y="12"/>
                      </a:lnTo>
                      <a:lnTo>
                        <a:pt x="74" y="16"/>
                      </a:lnTo>
                      <a:lnTo>
                        <a:pt x="78" y="23"/>
                      </a:lnTo>
                      <a:lnTo>
                        <a:pt x="82" y="27"/>
                      </a:lnTo>
                      <a:lnTo>
                        <a:pt x="82" y="31"/>
                      </a:lnTo>
                      <a:lnTo>
                        <a:pt x="86" y="39"/>
                      </a:lnTo>
                      <a:lnTo>
                        <a:pt x="86" y="4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" name="Freeform 335"/>
                <p:cNvSpPr>
                  <a:spLocks/>
                </p:cNvSpPr>
                <p:nvPr/>
              </p:nvSpPr>
              <p:spPr bwMode="auto">
                <a:xfrm>
                  <a:off x="1774" y="1624"/>
                  <a:ext cx="86" cy="43"/>
                </a:xfrm>
                <a:custGeom>
                  <a:avLst/>
                  <a:gdLst>
                    <a:gd name="T0" fmla="*/ 86 w 86"/>
                    <a:gd name="T1" fmla="*/ 43 h 43"/>
                    <a:gd name="T2" fmla="*/ 0 w 86"/>
                    <a:gd name="T3" fmla="*/ 43 h 43"/>
                    <a:gd name="T4" fmla="*/ 4 w 86"/>
                    <a:gd name="T5" fmla="*/ 35 h 43"/>
                    <a:gd name="T6" fmla="*/ 4 w 86"/>
                    <a:gd name="T7" fmla="*/ 31 h 43"/>
                    <a:gd name="T8" fmla="*/ 4 w 86"/>
                    <a:gd name="T9" fmla="*/ 27 h 43"/>
                    <a:gd name="T10" fmla="*/ 8 w 86"/>
                    <a:gd name="T11" fmla="*/ 23 h 43"/>
                    <a:gd name="T12" fmla="*/ 8 w 86"/>
                    <a:gd name="T13" fmla="*/ 19 h 43"/>
                    <a:gd name="T14" fmla="*/ 12 w 86"/>
                    <a:gd name="T15" fmla="*/ 12 h 43"/>
                    <a:gd name="T16" fmla="*/ 15 w 86"/>
                    <a:gd name="T17" fmla="*/ 8 h 43"/>
                    <a:gd name="T18" fmla="*/ 23 w 86"/>
                    <a:gd name="T19" fmla="*/ 4 h 43"/>
                    <a:gd name="T20" fmla="*/ 31 w 86"/>
                    <a:gd name="T21" fmla="*/ 0 h 43"/>
                    <a:gd name="T22" fmla="*/ 35 w 86"/>
                    <a:gd name="T23" fmla="*/ 0 h 43"/>
                    <a:gd name="T24" fmla="*/ 43 w 86"/>
                    <a:gd name="T25" fmla="*/ 0 h 43"/>
                    <a:gd name="T26" fmla="*/ 51 w 86"/>
                    <a:gd name="T27" fmla="*/ 0 h 43"/>
                    <a:gd name="T28" fmla="*/ 55 w 86"/>
                    <a:gd name="T29" fmla="*/ 0 h 43"/>
                    <a:gd name="T30" fmla="*/ 63 w 86"/>
                    <a:gd name="T31" fmla="*/ 4 h 43"/>
                    <a:gd name="T32" fmla="*/ 66 w 86"/>
                    <a:gd name="T33" fmla="*/ 8 h 43"/>
                    <a:gd name="T34" fmla="*/ 70 w 86"/>
                    <a:gd name="T35" fmla="*/ 12 h 43"/>
                    <a:gd name="T36" fmla="*/ 74 w 86"/>
                    <a:gd name="T37" fmla="*/ 16 h 43"/>
                    <a:gd name="T38" fmla="*/ 78 w 86"/>
                    <a:gd name="T39" fmla="*/ 23 h 43"/>
                    <a:gd name="T40" fmla="*/ 82 w 86"/>
                    <a:gd name="T41" fmla="*/ 27 h 43"/>
                    <a:gd name="T42" fmla="*/ 82 w 86"/>
                    <a:gd name="T43" fmla="*/ 31 h 43"/>
                    <a:gd name="T44" fmla="*/ 86 w 86"/>
                    <a:gd name="T45" fmla="*/ 39 h 43"/>
                    <a:gd name="T46" fmla="*/ 86 w 86"/>
                    <a:gd name="T47" fmla="*/ 43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6"/>
                    <a:gd name="T73" fmla="*/ 0 h 43"/>
                    <a:gd name="T74" fmla="*/ 86 w 86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6" h="43">
                      <a:moveTo>
                        <a:pt x="86" y="43"/>
                      </a:moveTo>
                      <a:lnTo>
                        <a:pt x="0" y="43"/>
                      </a:lnTo>
                      <a:lnTo>
                        <a:pt x="4" y="35"/>
                      </a:lnTo>
                      <a:lnTo>
                        <a:pt x="4" y="31"/>
                      </a:lnTo>
                      <a:lnTo>
                        <a:pt x="4" y="27"/>
                      </a:lnTo>
                      <a:lnTo>
                        <a:pt x="8" y="23"/>
                      </a:lnTo>
                      <a:lnTo>
                        <a:pt x="8" y="19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23" y="4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63" y="4"/>
                      </a:lnTo>
                      <a:lnTo>
                        <a:pt x="66" y="8"/>
                      </a:lnTo>
                      <a:lnTo>
                        <a:pt x="70" y="12"/>
                      </a:lnTo>
                      <a:lnTo>
                        <a:pt x="74" y="16"/>
                      </a:lnTo>
                      <a:lnTo>
                        <a:pt x="78" y="23"/>
                      </a:lnTo>
                      <a:lnTo>
                        <a:pt x="82" y="27"/>
                      </a:lnTo>
                      <a:lnTo>
                        <a:pt x="82" y="31"/>
                      </a:lnTo>
                      <a:lnTo>
                        <a:pt x="86" y="39"/>
                      </a:lnTo>
                      <a:lnTo>
                        <a:pt x="86" y="43"/>
                      </a:lnTo>
                    </a:path>
                  </a:pathLst>
                </a:custGeom>
                <a:noFill/>
                <a:ln w="4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66" name="Group 417"/>
          <p:cNvGrpSpPr>
            <a:grpSpLocks/>
          </p:cNvGrpSpPr>
          <p:nvPr/>
        </p:nvGrpSpPr>
        <p:grpSpPr bwMode="auto">
          <a:xfrm>
            <a:off x="598488" y="2287860"/>
            <a:ext cx="3543300" cy="3033713"/>
            <a:chOff x="377" y="1400"/>
            <a:chExt cx="2232" cy="1911"/>
          </a:xfrm>
        </p:grpSpPr>
        <p:sp>
          <p:nvSpPr>
            <p:cNvPr id="7287" name="Rectangle 391"/>
            <p:cNvSpPr>
              <a:spLocks noChangeArrowheads="1"/>
            </p:cNvSpPr>
            <p:nvPr/>
          </p:nvSpPr>
          <p:spPr bwMode="auto">
            <a:xfrm>
              <a:off x="2359" y="320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Rectangle 392"/>
            <p:cNvSpPr>
              <a:spLocks noChangeArrowheads="1"/>
            </p:cNvSpPr>
            <p:nvPr/>
          </p:nvSpPr>
          <p:spPr bwMode="auto">
            <a:xfrm>
              <a:off x="2264" y="3099"/>
              <a:ext cx="24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AIR</a:t>
              </a:r>
              <a:endParaRPr lang="en-US"/>
            </a:p>
          </p:txBody>
        </p:sp>
        <p:sp>
          <p:nvSpPr>
            <p:cNvPr id="7289" name="Rectangle 393"/>
            <p:cNvSpPr>
              <a:spLocks noChangeArrowheads="1"/>
            </p:cNvSpPr>
            <p:nvPr/>
          </p:nvSpPr>
          <p:spPr bwMode="auto">
            <a:xfrm>
              <a:off x="526" y="32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Rectangle 394"/>
            <p:cNvSpPr>
              <a:spLocks noChangeArrowheads="1"/>
            </p:cNvSpPr>
            <p:nvPr/>
          </p:nvSpPr>
          <p:spPr bwMode="auto">
            <a:xfrm>
              <a:off x="432" y="3150"/>
              <a:ext cx="24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AIR</a:t>
              </a:r>
              <a:endParaRPr lang="en-US"/>
            </a:p>
          </p:txBody>
        </p:sp>
        <p:sp>
          <p:nvSpPr>
            <p:cNvPr id="7291" name="Rectangle 395"/>
            <p:cNvSpPr>
              <a:spLocks noChangeArrowheads="1"/>
            </p:cNvSpPr>
            <p:nvPr/>
          </p:nvSpPr>
          <p:spPr bwMode="auto">
            <a:xfrm>
              <a:off x="471" y="171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Rectangle 396"/>
            <p:cNvSpPr>
              <a:spLocks noChangeArrowheads="1"/>
            </p:cNvSpPr>
            <p:nvPr/>
          </p:nvSpPr>
          <p:spPr bwMode="auto">
            <a:xfrm>
              <a:off x="377" y="1616"/>
              <a:ext cx="24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AIR</a:t>
              </a:r>
              <a:endParaRPr lang="en-US"/>
            </a:p>
          </p:txBody>
        </p:sp>
        <p:sp>
          <p:nvSpPr>
            <p:cNvPr id="7293" name="Rectangle 397"/>
            <p:cNvSpPr>
              <a:spLocks noChangeArrowheads="1"/>
            </p:cNvSpPr>
            <p:nvPr/>
          </p:nvSpPr>
          <p:spPr bwMode="auto">
            <a:xfrm>
              <a:off x="902" y="195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Rectangle 398"/>
            <p:cNvSpPr>
              <a:spLocks noChangeArrowheads="1"/>
            </p:cNvSpPr>
            <p:nvPr/>
          </p:nvSpPr>
          <p:spPr bwMode="auto">
            <a:xfrm>
              <a:off x="592" y="1855"/>
              <a:ext cx="6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Entrapment</a:t>
              </a:r>
              <a:endParaRPr lang="en-US"/>
            </a:p>
          </p:txBody>
        </p:sp>
        <p:sp>
          <p:nvSpPr>
            <p:cNvPr id="7295" name="Rectangle 399"/>
            <p:cNvSpPr>
              <a:spLocks noChangeArrowheads="1"/>
            </p:cNvSpPr>
            <p:nvPr/>
          </p:nvSpPr>
          <p:spPr bwMode="auto">
            <a:xfrm>
              <a:off x="2217" y="2609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Rectangle 400"/>
            <p:cNvSpPr>
              <a:spLocks noChangeArrowheads="1"/>
            </p:cNvSpPr>
            <p:nvPr/>
          </p:nvSpPr>
          <p:spPr bwMode="auto">
            <a:xfrm>
              <a:off x="1891" y="2503"/>
              <a:ext cx="71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Entrainment</a:t>
              </a:r>
              <a:endParaRPr lang="en-US"/>
            </a:p>
          </p:txBody>
        </p:sp>
        <p:sp>
          <p:nvSpPr>
            <p:cNvPr id="7297" name="Rectangle 401"/>
            <p:cNvSpPr>
              <a:spLocks noChangeArrowheads="1"/>
            </p:cNvSpPr>
            <p:nvPr/>
          </p:nvSpPr>
          <p:spPr bwMode="auto">
            <a:xfrm>
              <a:off x="2217" y="2209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Rectangle 402"/>
            <p:cNvSpPr>
              <a:spLocks noChangeArrowheads="1"/>
            </p:cNvSpPr>
            <p:nvPr/>
          </p:nvSpPr>
          <p:spPr bwMode="auto">
            <a:xfrm>
              <a:off x="2021" y="2107"/>
              <a:ext cx="45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Locked</a:t>
              </a:r>
              <a:endParaRPr lang="en-US"/>
            </a:p>
          </p:txBody>
        </p:sp>
        <p:sp>
          <p:nvSpPr>
            <p:cNvPr id="7299" name="Rectangle 403"/>
            <p:cNvSpPr>
              <a:spLocks noChangeArrowheads="1"/>
            </p:cNvSpPr>
            <p:nvPr/>
          </p:nvSpPr>
          <p:spPr bwMode="auto">
            <a:xfrm>
              <a:off x="1040" y="150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Rectangle 404"/>
            <p:cNvSpPr>
              <a:spLocks noChangeArrowheads="1"/>
            </p:cNvSpPr>
            <p:nvPr/>
          </p:nvSpPr>
          <p:spPr bwMode="auto">
            <a:xfrm>
              <a:off x="734" y="1400"/>
              <a:ext cx="67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Attachment</a:t>
              </a:r>
              <a:endParaRPr lang="en-US"/>
            </a:p>
          </p:txBody>
        </p:sp>
        <p:grpSp>
          <p:nvGrpSpPr>
            <p:cNvPr id="7301" name="Group 407"/>
            <p:cNvGrpSpPr>
              <a:grpSpLocks/>
            </p:cNvGrpSpPr>
            <p:nvPr/>
          </p:nvGrpSpPr>
          <p:grpSpPr bwMode="auto">
            <a:xfrm>
              <a:off x="1232" y="1942"/>
              <a:ext cx="200" cy="106"/>
              <a:chOff x="1232" y="1942"/>
              <a:chExt cx="200" cy="106"/>
            </a:xfrm>
          </p:grpSpPr>
          <p:sp>
            <p:nvSpPr>
              <p:cNvPr id="7311" name="Line 405"/>
              <p:cNvSpPr>
                <a:spLocks noChangeShapeType="1"/>
              </p:cNvSpPr>
              <p:nvPr/>
            </p:nvSpPr>
            <p:spPr bwMode="auto">
              <a:xfrm>
                <a:off x="1232" y="1942"/>
                <a:ext cx="161" cy="7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" name="Freeform 406"/>
              <p:cNvSpPr>
                <a:spLocks/>
              </p:cNvSpPr>
              <p:nvPr/>
            </p:nvSpPr>
            <p:spPr bwMode="auto">
              <a:xfrm>
                <a:off x="1370" y="1993"/>
                <a:ext cx="62" cy="55"/>
              </a:xfrm>
              <a:custGeom>
                <a:avLst/>
                <a:gdLst>
                  <a:gd name="T0" fmla="*/ 0 w 62"/>
                  <a:gd name="T1" fmla="*/ 55 h 55"/>
                  <a:gd name="T2" fmla="*/ 62 w 62"/>
                  <a:gd name="T3" fmla="*/ 51 h 55"/>
                  <a:gd name="T4" fmla="*/ 27 w 62"/>
                  <a:gd name="T5" fmla="*/ 0 h 55"/>
                  <a:gd name="T6" fmla="*/ 0 w 62"/>
                  <a:gd name="T7" fmla="*/ 55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55"/>
                  <a:gd name="T14" fmla="*/ 62 w 62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55">
                    <a:moveTo>
                      <a:pt x="0" y="55"/>
                    </a:moveTo>
                    <a:lnTo>
                      <a:pt x="62" y="51"/>
                    </a:lnTo>
                    <a:lnTo>
                      <a:pt x="2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02" name="Group 410"/>
            <p:cNvGrpSpPr>
              <a:grpSpLocks/>
            </p:cNvGrpSpPr>
            <p:nvPr/>
          </p:nvGrpSpPr>
          <p:grpSpPr bwMode="auto">
            <a:xfrm>
              <a:off x="1366" y="1483"/>
              <a:ext cx="235" cy="141"/>
              <a:chOff x="1366" y="1483"/>
              <a:chExt cx="235" cy="141"/>
            </a:xfrm>
          </p:grpSpPr>
          <p:sp>
            <p:nvSpPr>
              <p:cNvPr id="7309" name="Line 408"/>
              <p:cNvSpPr>
                <a:spLocks noChangeShapeType="1"/>
              </p:cNvSpPr>
              <p:nvPr/>
            </p:nvSpPr>
            <p:spPr bwMode="auto">
              <a:xfrm>
                <a:off x="1366" y="1483"/>
                <a:ext cx="196" cy="12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0" name="Freeform 409"/>
              <p:cNvSpPr>
                <a:spLocks/>
              </p:cNvSpPr>
              <p:nvPr/>
            </p:nvSpPr>
            <p:spPr bwMode="auto">
              <a:xfrm>
                <a:off x="1538" y="1573"/>
                <a:ext cx="63" cy="51"/>
              </a:xfrm>
              <a:custGeom>
                <a:avLst/>
                <a:gdLst>
                  <a:gd name="T0" fmla="*/ 0 w 63"/>
                  <a:gd name="T1" fmla="*/ 51 h 51"/>
                  <a:gd name="T2" fmla="*/ 63 w 63"/>
                  <a:gd name="T3" fmla="*/ 51 h 51"/>
                  <a:gd name="T4" fmla="*/ 28 w 63"/>
                  <a:gd name="T5" fmla="*/ 0 h 51"/>
                  <a:gd name="T6" fmla="*/ 0 w 63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51"/>
                  <a:gd name="T14" fmla="*/ 63 w 63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51">
                    <a:moveTo>
                      <a:pt x="0" y="51"/>
                    </a:moveTo>
                    <a:lnTo>
                      <a:pt x="63" y="51"/>
                    </a:lnTo>
                    <a:lnTo>
                      <a:pt x="28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03" name="Group 413"/>
            <p:cNvGrpSpPr>
              <a:grpSpLocks/>
            </p:cNvGrpSpPr>
            <p:nvPr/>
          </p:nvGrpSpPr>
          <p:grpSpPr bwMode="auto">
            <a:xfrm>
              <a:off x="2009" y="1902"/>
              <a:ext cx="161" cy="189"/>
              <a:chOff x="2009" y="1902"/>
              <a:chExt cx="161" cy="189"/>
            </a:xfrm>
          </p:grpSpPr>
          <p:sp>
            <p:nvSpPr>
              <p:cNvPr id="7307" name="Line 411"/>
              <p:cNvSpPr>
                <a:spLocks noChangeShapeType="1"/>
              </p:cNvSpPr>
              <p:nvPr/>
            </p:nvSpPr>
            <p:spPr bwMode="auto">
              <a:xfrm flipH="1" flipV="1">
                <a:off x="2037" y="1938"/>
                <a:ext cx="133" cy="1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" name="Freeform 412"/>
              <p:cNvSpPr>
                <a:spLocks/>
              </p:cNvSpPr>
              <p:nvPr/>
            </p:nvSpPr>
            <p:spPr bwMode="auto">
              <a:xfrm>
                <a:off x="2009" y="1902"/>
                <a:ext cx="59" cy="59"/>
              </a:xfrm>
              <a:custGeom>
                <a:avLst/>
                <a:gdLst>
                  <a:gd name="T0" fmla="*/ 59 w 59"/>
                  <a:gd name="T1" fmla="*/ 24 h 59"/>
                  <a:gd name="T2" fmla="*/ 0 w 59"/>
                  <a:gd name="T3" fmla="*/ 0 h 59"/>
                  <a:gd name="T4" fmla="*/ 12 w 59"/>
                  <a:gd name="T5" fmla="*/ 59 h 59"/>
                  <a:gd name="T6" fmla="*/ 59 w 59"/>
                  <a:gd name="T7" fmla="*/ 24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59"/>
                  <a:gd name="T14" fmla="*/ 59 w 59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59">
                    <a:moveTo>
                      <a:pt x="59" y="24"/>
                    </a:moveTo>
                    <a:lnTo>
                      <a:pt x="0" y="0"/>
                    </a:lnTo>
                    <a:lnTo>
                      <a:pt x="12" y="59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04" name="Group 416"/>
            <p:cNvGrpSpPr>
              <a:grpSpLocks/>
            </p:cNvGrpSpPr>
            <p:nvPr/>
          </p:nvGrpSpPr>
          <p:grpSpPr bwMode="auto">
            <a:xfrm>
              <a:off x="1452" y="2570"/>
              <a:ext cx="388" cy="98"/>
              <a:chOff x="1452" y="2570"/>
              <a:chExt cx="388" cy="98"/>
            </a:xfrm>
          </p:grpSpPr>
          <p:sp>
            <p:nvSpPr>
              <p:cNvPr id="7305" name="Line 414"/>
              <p:cNvSpPr>
                <a:spLocks noChangeShapeType="1"/>
              </p:cNvSpPr>
              <p:nvPr/>
            </p:nvSpPr>
            <p:spPr bwMode="auto">
              <a:xfrm flipH="1">
                <a:off x="1499" y="2570"/>
                <a:ext cx="341" cy="7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Freeform 415"/>
              <p:cNvSpPr>
                <a:spLocks/>
              </p:cNvSpPr>
              <p:nvPr/>
            </p:nvSpPr>
            <p:spPr bwMode="auto">
              <a:xfrm>
                <a:off x="1452" y="2609"/>
                <a:ext cx="59" cy="59"/>
              </a:xfrm>
              <a:custGeom>
                <a:avLst/>
                <a:gdLst>
                  <a:gd name="T0" fmla="*/ 47 w 59"/>
                  <a:gd name="T1" fmla="*/ 0 h 59"/>
                  <a:gd name="T2" fmla="*/ 0 w 59"/>
                  <a:gd name="T3" fmla="*/ 43 h 59"/>
                  <a:gd name="T4" fmla="*/ 59 w 59"/>
                  <a:gd name="T5" fmla="*/ 59 h 59"/>
                  <a:gd name="T6" fmla="*/ 47 w 59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59"/>
                  <a:gd name="T14" fmla="*/ 59 w 59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59">
                    <a:moveTo>
                      <a:pt x="47" y="0"/>
                    </a:moveTo>
                    <a:lnTo>
                      <a:pt x="0" y="43"/>
                    </a:lnTo>
                    <a:lnTo>
                      <a:pt x="59" y="59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267" name="Group 435"/>
          <p:cNvGrpSpPr>
            <a:grpSpLocks/>
          </p:cNvGrpSpPr>
          <p:nvPr/>
        </p:nvGrpSpPr>
        <p:grpSpPr bwMode="auto">
          <a:xfrm>
            <a:off x="1436688" y="5616848"/>
            <a:ext cx="1719262" cy="1052512"/>
            <a:chOff x="-1111" y="2762"/>
            <a:chExt cx="1083" cy="663"/>
          </a:xfrm>
        </p:grpSpPr>
        <p:grpSp>
          <p:nvGrpSpPr>
            <p:cNvPr id="7270" name="Group 428"/>
            <p:cNvGrpSpPr>
              <a:grpSpLocks/>
            </p:cNvGrpSpPr>
            <p:nvPr/>
          </p:nvGrpSpPr>
          <p:grpSpPr bwMode="auto">
            <a:xfrm>
              <a:off x="-1111" y="2762"/>
              <a:ext cx="1083" cy="663"/>
              <a:chOff x="-1111" y="2762"/>
              <a:chExt cx="1083" cy="663"/>
            </a:xfrm>
          </p:grpSpPr>
          <p:sp>
            <p:nvSpPr>
              <p:cNvPr id="7277" name="Rectangle 418"/>
              <p:cNvSpPr>
                <a:spLocks noChangeArrowheads="1"/>
              </p:cNvSpPr>
              <p:nvPr/>
            </p:nvSpPr>
            <p:spPr bwMode="auto">
              <a:xfrm>
                <a:off x="-1111" y="2762"/>
                <a:ext cx="1083" cy="663"/>
              </a:xfrm>
              <a:prstGeom prst="rect">
                <a:avLst/>
              </a:prstGeom>
              <a:solidFill>
                <a:srgbClr val="FFFFFF"/>
              </a:solidFill>
              <a:ln w="4">
                <a:solidFill>
                  <a:srgbClr val="3365F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Oval 419"/>
              <p:cNvSpPr>
                <a:spLocks noChangeArrowheads="1"/>
              </p:cNvSpPr>
              <p:nvPr/>
            </p:nvSpPr>
            <p:spPr bwMode="auto">
              <a:xfrm>
                <a:off x="-977" y="2864"/>
                <a:ext cx="82" cy="78"/>
              </a:xfrm>
              <a:prstGeom prst="ellipse">
                <a:avLst/>
              </a:prstGeom>
              <a:solidFill>
                <a:schemeClr val="tx1"/>
              </a:solidFill>
              <a:ln w="4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9" name="Group 426"/>
              <p:cNvGrpSpPr>
                <a:grpSpLocks/>
              </p:cNvGrpSpPr>
              <p:nvPr/>
            </p:nvGrpSpPr>
            <p:grpSpPr bwMode="auto">
              <a:xfrm>
                <a:off x="-977" y="3048"/>
                <a:ext cx="82" cy="83"/>
                <a:chOff x="-977" y="3048"/>
                <a:chExt cx="82" cy="83"/>
              </a:xfrm>
            </p:grpSpPr>
            <p:grpSp>
              <p:nvGrpSpPr>
                <p:cNvPr id="7281" name="Group 422"/>
                <p:cNvGrpSpPr>
                  <a:grpSpLocks/>
                </p:cNvGrpSpPr>
                <p:nvPr/>
              </p:nvGrpSpPr>
              <p:grpSpPr bwMode="auto">
                <a:xfrm>
                  <a:off x="-977" y="3048"/>
                  <a:ext cx="82" cy="83"/>
                  <a:chOff x="-977" y="3048"/>
                  <a:chExt cx="82" cy="83"/>
                </a:xfrm>
              </p:grpSpPr>
              <p:sp>
                <p:nvSpPr>
                  <p:cNvPr id="7285" name="Freeform 420"/>
                  <p:cNvSpPr>
                    <a:spLocks/>
                  </p:cNvSpPr>
                  <p:nvPr/>
                </p:nvSpPr>
                <p:spPr bwMode="auto">
                  <a:xfrm>
                    <a:off x="-977" y="3048"/>
                    <a:ext cx="82" cy="83"/>
                  </a:xfrm>
                  <a:custGeom>
                    <a:avLst/>
                    <a:gdLst>
                      <a:gd name="T0" fmla="*/ 0 w 82"/>
                      <a:gd name="T1" fmla="*/ 47 h 83"/>
                      <a:gd name="T2" fmla="*/ 0 w 82"/>
                      <a:gd name="T3" fmla="*/ 51 h 83"/>
                      <a:gd name="T4" fmla="*/ 0 w 82"/>
                      <a:gd name="T5" fmla="*/ 59 h 83"/>
                      <a:gd name="T6" fmla="*/ 4 w 82"/>
                      <a:gd name="T7" fmla="*/ 67 h 83"/>
                      <a:gd name="T8" fmla="*/ 11 w 82"/>
                      <a:gd name="T9" fmla="*/ 71 h 83"/>
                      <a:gd name="T10" fmla="*/ 15 w 82"/>
                      <a:gd name="T11" fmla="*/ 75 h 83"/>
                      <a:gd name="T12" fmla="*/ 23 w 82"/>
                      <a:gd name="T13" fmla="*/ 79 h 83"/>
                      <a:gd name="T14" fmla="*/ 27 w 82"/>
                      <a:gd name="T15" fmla="*/ 83 h 83"/>
                      <a:gd name="T16" fmla="*/ 35 w 82"/>
                      <a:gd name="T17" fmla="*/ 83 h 83"/>
                      <a:gd name="T18" fmla="*/ 43 w 82"/>
                      <a:gd name="T19" fmla="*/ 83 h 83"/>
                      <a:gd name="T20" fmla="*/ 51 w 82"/>
                      <a:gd name="T21" fmla="*/ 83 h 83"/>
                      <a:gd name="T22" fmla="*/ 58 w 82"/>
                      <a:gd name="T23" fmla="*/ 79 h 83"/>
                      <a:gd name="T24" fmla="*/ 62 w 82"/>
                      <a:gd name="T25" fmla="*/ 75 h 83"/>
                      <a:gd name="T26" fmla="*/ 70 w 82"/>
                      <a:gd name="T27" fmla="*/ 71 h 83"/>
                      <a:gd name="T28" fmla="*/ 74 w 82"/>
                      <a:gd name="T29" fmla="*/ 67 h 83"/>
                      <a:gd name="T30" fmla="*/ 78 w 82"/>
                      <a:gd name="T31" fmla="*/ 59 h 83"/>
                      <a:gd name="T32" fmla="*/ 78 w 82"/>
                      <a:gd name="T33" fmla="*/ 51 h 83"/>
                      <a:gd name="T34" fmla="*/ 82 w 82"/>
                      <a:gd name="T35" fmla="*/ 47 h 83"/>
                      <a:gd name="T36" fmla="*/ 82 w 82"/>
                      <a:gd name="T37" fmla="*/ 40 h 83"/>
                      <a:gd name="T38" fmla="*/ 78 w 82"/>
                      <a:gd name="T39" fmla="*/ 32 h 83"/>
                      <a:gd name="T40" fmla="*/ 78 w 82"/>
                      <a:gd name="T41" fmla="*/ 24 h 83"/>
                      <a:gd name="T42" fmla="*/ 74 w 82"/>
                      <a:gd name="T43" fmla="*/ 20 h 83"/>
                      <a:gd name="T44" fmla="*/ 70 w 82"/>
                      <a:gd name="T45" fmla="*/ 12 h 83"/>
                      <a:gd name="T46" fmla="*/ 62 w 82"/>
                      <a:gd name="T47" fmla="*/ 8 h 83"/>
                      <a:gd name="T48" fmla="*/ 58 w 82"/>
                      <a:gd name="T49" fmla="*/ 4 h 83"/>
                      <a:gd name="T50" fmla="*/ 51 w 82"/>
                      <a:gd name="T51" fmla="*/ 0 h 83"/>
                      <a:gd name="T52" fmla="*/ 43 w 82"/>
                      <a:gd name="T53" fmla="*/ 0 h 83"/>
                      <a:gd name="T54" fmla="*/ 35 w 82"/>
                      <a:gd name="T55" fmla="*/ 0 h 83"/>
                      <a:gd name="T56" fmla="*/ 27 w 82"/>
                      <a:gd name="T57" fmla="*/ 0 h 83"/>
                      <a:gd name="T58" fmla="*/ 23 w 82"/>
                      <a:gd name="T59" fmla="*/ 4 h 83"/>
                      <a:gd name="T60" fmla="*/ 15 w 82"/>
                      <a:gd name="T61" fmla="*/ 8 h 83"/>
                      <a:gd name="T62" fmla="*/ 11 w 82"/>
                      <a:gd name="T63" fmla="*/ 12 h 83"/>
                      <a:gd name="T64" fmla="*/ 4 w 82"/>
                      <a:gd name="T65" fmla="*/ 20 h 83"/>
                      <a:gd name="T66" fmla="*/ 0 w 82"/>
                      <a:gd name="T67" fmla="*/ 24 h 83"/>
                      <a:gd name="T68" fmla="*/ 0 w 82"/>
                      <a:gd name="T69" fmla="*/ 32 h 83"/>
                      <a:gd name="T70" fmla="*/ 0 w 82"/>
                      <a:gd name="T71" fmla="*/ 40 h 8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2"/>
                      <a:gd name="T109" fmla="*/ 0 h 83"/>
                      <a:gd name="T110" fmla="*/ 82 w 82"/>
                      <a:gd name="T111" fmla="*/ 83 h 8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2" h="83">
                        <a:moveTo>
                          <a:pt x="0" y="44"/>
                        </a:move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0" y="55"/>
                        </a:lnTo>
                        <a:lnTo>
                          <a:pt x="0" y="59"/>
                        </a:lnTo>
                        <a:lnTo>
                          <a:pt x="4" y="63"/>
                        </a:lnTo>
                        <a:lnTo>
                          <a:pt x="4" y="67"/>
                        </a:lnTo>
                        <a:lnTo>
                          <a:pt x="7" y="67"/>
                        </a:lnTo>
                        <a:lnTo>
                          <a:pt x="11" y="71"/>
                        </a:lnTo>
                        <a:lnTo>
                          <a:pt x="11" y="75"/>
                        </a:lnTo>
                        <a:lnTo>
                          <a:pt x="15" y="75"/>
                        </a:lnTo>
                        <a:lnTo>
                          <a:pt x="19" y="79"/>
                        </a:lnTo>
                        <a:lnTo>
                          <a:pt x="23" y="79"/>
                        </a:lnTo>
                        <a:lnTo>
                          <a:pt x="27" y="83"/>
                        </a:lnTo>
                        <a:lnTo>
                          <a:pt x="31" y="83"/>
                        </a:lnTo>
                        <a:lnTo>
                          <a:pt x="35" y="83"/>
                        </a:lnTo>
                        <a:lnTo>
                          <a:pt x="39" y="83"/>
                        </a:lnTo>
                        <a:lnTo>
                          <a:pt x="43" y="83"/>
                        </a:lnTo>
                        <a:lnTo>
                          <a:pt x="47" y="83"/>
                        </a:lnTo>
                        <a:lnTo>
                          <a:pt x="51" y="83"/>
                        </a:lnTo>
                        <a:lnTo>
                          <a:pt x="55" y="83"/>
                        </a:lnTo>
                        <a:lnTo>
                          <a:pt x="58" y="79"/>
                        </a:lnTo>
                        <a:lnTo>
                          <a:pt x="62" y="75"/>
                        </a:lnTo>
                        <a:lnTo>
                          <a:pt x="66" y="75"/>
                        </a:lnTo>
                        <a:lnTo>
                          <a:pt x="70" y="71"/>
                        </a:lnTo>
                        <a:lnTo>
                          <a:pt x="70" y="67"/>
                        </a:lnTo>
                        <a:lnTo>
                          <a:pt x="74" y="67"/>
                        </a:lnTo>
                        <a:lnTo>
                          <a:pt x="74" y="63"/>
                        </a:lnTo>
                        <a:lnTo>
                          <a:pt x="78" y="59"/>
                        </a:lnTo>
                        <a:lnTo>
                          <a:pt x="78" y="55"/>
                        </a:lnTo>
                        <a:lnTo>
                          <a:pt x="78" y="51"/>
                        </a:lnTo>
                        <a:lnTo>
                          <a:pt x="82" y="47"/>
                        </a:lnTo>
                        <a:lnTo>
                          <a:pt x="82" y="44"/>
                        </a:lnTo>
                        <a:lnTo>
                          <a:pt x="82" y="40"/>
                        </a:lnTo>
                        <a:lnTo>
                          <a:pt x="82" y="36"/>
                        </a:lnTo>
                        <a:lnTo>
                          <a:pt x="78" y="32"/>
                        </a:lnTo>
                        <a:lnTo>
                          <a:pt x="78" y="28"/>
                        </a:lnTo>
                        <a:lnTo>
                          <a:pt x="78" y="24"/>
                        </a:lnTo>
                        <a:lnTo>
                          <a:pt x="74" y="20"/>
                        </a:lnTo>
                        <a:lnTo>
                          <a:pt x="70" y="16"/>
                        </a:lnTo>
                        <a:lnTo>
                          <a:pt x="70" y="12"/>
                        </a:lnTo>
                        <a:lnTo>
                          <a:pt x="66" y="8"/>
                        </a:lnTo>
                        <a:lnTo>
                          <a:pt x="62" y="8"/>
                        </a:lnTo>
                        <a:lnTo>
                          <a:pt x="58" y="4"/>
                        </a:lnTo>
                        <a:lnTo>
                          <a:pt x="55" y="4"/>
                        </a:lnTo>
                        <a:lnTo>
                          <a:pt x="51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9" y="4"/>
                        </a:lnTo>
                        <a:lnTo>
                          <a:pt x="15" y="8"/>
                        </a:lnTo>
                        <a:lnTo>
                          <a:pt x="11" y="8"/>
                        </a:lnTo>
                        <a:lnTo>
                          <a:pt x="11" y="12"/>
                        </a:lnTo>
                        <a:lnTo>
                          <a:pt x="7" y="16"/>
                        </a:lnTo>
                        <a:lnTo>
                          <a:pt x="4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86" name="Freeform 421"/>
                  <p:cNvSpPr>
                    <a:spLocks/>
                  </p:cNvSpPr>
                  <p:nvPr/>
                </p:nvSpPr>
                <p:spPr bwMode="auto">
                  <a:xfrm>
                    <a:off x="-977" y="3048"/>
                    <a:ext cx="82" cy="83"/>
                  </a:xfrm>
                  <a:custGeom>
                    <a:avLst/>
                    <a:gdLst>
                      <a:gd name="T0" fmla="*/ 0 w 82"/>
                      <a:gd name="T1" fmla="*/ 47 h 83"/>
                      <a:gd name="T2" fmla="*/ 0 w 82"/>
                      <a:gd name="T3" fmla="*/ 51 h 83"/>
                      <a:gd name="T4" fmla="*/ 0 w 82"/>
                      <a:gd name="T5" fmla="*/ 59 h 83"/>
                      <a:gd name="T6" fmla="*/ 4 w 82"/>
                      <a:gd name="T7" fmla="*/ 67 h 83"/>
                      <a:gd name="T8" fmla="*/ 11 w 82"/>
                      <a:gd name="T9" fmla="*/ 71 h 83"/>
                      <a:gd name="T10" fmla="*/ 15 w 82"/>
                      <a:gd name="T11" fmla="*/ 75 h 83"/>
                      <a:gd name="T12" fmla="*/ 23 w 82"/>
                      <a:gd name="T13" fmla="*/ 79 h 83"/>
                      <a:gd name="T14" fmla="*/ 27 w 82"/>
                      <a:gd name="T15" fmla="*/ 83 h 83"/>
                      <a:gd name="T16" fmla="*/ 35 w 82"/>
                      <a:gd name="T17" fmla="*/ 83 h 83"/>
                      <a:gd name="T18" fmla="*/ 43 w 82"/>
                      <a:gd name="T19" fmla="*/ 83 h 83"/>
                      <a:gd name="T20" fmla="*/ 51 w 82"/>
                      <a:gd name="T21" fmla="*/ 83 h 83"/>
                      <a:gd name="T22" fmla="*/ 58 w 82"/>
                      <a:gd name="T23" fmla="*/ 79 h 83"/>
                      <a:gd name="T24" fmla="*/ 62 w 82"/>
                      <a:gd name="T25" fmla="*/ 75 h 83"/>
                      <a:gd name="T26" fmla="*/ 70 w 82"/>
                      <a:gd name="T27" fmla="*/ 71 h 83"/>
                      <a:gd name="T28" fmla="*/ 74 w 82"/>
                      <a:gd name="T29" fmla="*/ 67 h 83"/>
                      <a:gd name="T30" fmla="*/ 78 w 82"/>
                      <a:gd name="T31" fmla="*/ 59 h 83"/>
                      <a:gd name="T32" fmla="*/ 78 w 82"/>
                      <a:gd name="T33" fmla="*/ 51 h 83"/>
                      <a:gd name="T34" fmla="*/ 82 w 82"/>
                      <a:gd name="T35" fmla="*/ 47 h 83"/>
                      <a:gd name="T36" fmla="*/ 82 w 82"/>
                      <a:gd name="T37" fmla="*/ 40 h 83"/>
                      <a:gd name="T38" fmla="*/ 78 w 82"/>
                      <a:gd name="T39" fmla="*/ 32 h 83"/>
                      <a:gd name="T40" fmla="*/ 78 w 82"/>
                      <a:gd name="T41" fmla="*/ 24 h 83"/>
                      <a:gd name="T42" fmla="*/ 74 w 82"/>
                      <a:gd name="T43" fmla="*/ 20 h 83"/>
                      <a:gd name="T44" fmla="*/ 70 w 82"/>
                      <a:gd name="T45" fmla="*/ 12 h 83"/>
                      <a:gd name="T46" fmla="*/ 62 w 82"/>
                      <a:gd name="T47" fmla="*/ 8 h 83"/>
                      <a:gd name="T48" fmla="*/ 58 w 82"/>
                      <a:gd name="T49" fmla="*/ 4 h 83"/>
                      <a:gd name="T50" fmla="*/ 51 w 82"/>
                      <a:gd name="T51" fmla="*/ 0 h 83"/>
                      <a:gd name="T52" fmla="*/ 43 w 82"/>
                      <a:gd name="T53" fmla="*/ 0 h 83"/>
                      <a:gd name="T54" fmla="*/ 35 w 82"/>
                      <a:gd name="T55" fmla="*/ 0 h 83"/>
                      <a:gd name="T56" fmla="*/ 27 w 82"/>
                      <a:gd name="T57" fmla="*/ 0 h 83"/>
                      <a:gd name="T58" fmla="*/ 23 w 82"/>
                      <a:gd name="T59" fmla="*/ 4 h 83"/>
                      <a:gd name="T60" fmla="*/ 15 w 82"/>
                      <a:gd name="T61" fmla="*/ 8 h 83"/>
                      <a:gd name="T62" fmla="*/ 11 w 82"/>
                      <a:gd name="T63" fmla="*/ 12 h 83"/>
                      <a:gd name="T64" fmla="*/ 4 w 82"/>
                      <a:gd name="T65" fmla="*/ 20 h 83"/>
                      <a:gd name="T66" fmla="*/ 0 w 82"/>
                      <a:gd name="T67" fmla="*/ 24 h 83"/>
                      <a:gd name="T68" fmla="*/ 0 w 82"/>
                      <a:gd name="T69" fmla="*/ 32 h 83"/>
                      <a:gd name="T70" fmla="*/ 0 w 82"/>
                      <a:gd name="T71" fmla="*/ 40 h 8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2"/>
                      <a:gd name="T109" fmla="*/ 0 h 83"/>
                      <a:gd name="T110" fmla="*/ 82 w 82"/>
                      <a:gd name="T111" fmla="*/ 83 h 8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2" h="83">
                        <a:moveTo>
                          <a:pt x="0" y="44"/>
                        </a:move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0" y="55"/>
                        </a:lnTo>
                        <a:lnTo>
                          <a:pt x="0" y="59"/>
                        </a:lnTo>
                        <a:lnTo>
                          <a:pt x="4" y="63"/>
                        </a:lnTo>
                        <a:lnTo>
                          <a:pt x="4" y="67"/>
                        </a:lnTo>
                        <a:lnTo>
                          <a:pt x="7" y="67"/>
                        </a:lnTo>
                        <a:lnTo>
                          <a:pt x="11" y="71"/>
                        </a:lnTo>
                        <a:lnTo>
                          <a:pt x="11" y="75"/>
                        </a:lnTo>
                        <a:lnTo>
                          <a:pt x="15" y="75"/>
                        </a:lnTo>
                        <a:lnTo>
                          <a:pt x="19" y="79"/>
                        </a:lnTo>
                        <a:lnTo>
                          <a:pt x="23" y="79"/>
                        </a:lnTo>
                        <a:lnTo>
                          <a:pt x="27" y="83"/>
                        </a:lnTo>
                        <a:lnTo>
                          <a:pt x="31" y="83"/>
                        </a:lnTo>
                        <a:lnTo>
                          <a:pt x="35" y="83"/>
                        </a:lnTo>
                        <a:lnTo>
                          <a:pt x="39" y="83"/>
                        </a:lnTo>
                        <a:lnTo>
                          <a:pt x="43" y="83"/>
                        </a:lnTo>
                        <a:lnTo>
                          <a:pt x="47" y="83"/>
                        </a:lnTo>
                        <a:lnTo>
                          <a:pt x="51" y="83"/>
                        </a:lnTo>
                        <a:lnTo>
                          <a:pt x="55" y="83"/>
                        </a:lnTo>
                        <a:lnTo>
                          <a:pt x="58" y="79"/>
                        </a:lnTo>
                        <a:lnTo>
                          <a:pt x="62" y="75"/>
                        </a:lnTo>
                        <a:lnTo>
                          <a:pt x="66" y="75"/>
                        </a:lnTo>
                        <a:lnTo>
                          <a:pt x="70" y="71"/>
                        </a:lnTo>
                        <a:lnTo>
                          <a:pt x="70" y="67"/>
                        </a:lnTo>
                        <a:lnTo>
                          <a:pt x="74" y="67"/>
                        </a:lnTo>
                        <a:lnTo>
                          <a:pt x="74" y="63"/>
                        </a:lnTo>
                        <a:lnTo>
                          <a:pt x="78" y="59"/>
                        </a:lnTo>
                        <a:lnTo>
                          <a:pt x="78" y="55"/>
                        </a:lnTo>
                        <a:lnTo>
                          <a:pt x="78" y="51"/>
                        </a:lnTo>
                        <a:lnTo>
                          <a:pt x="82" y="47"/>
                        </a:lnTo>
                        <a:lnTo>
                          <a:pt x="82" y="44"/>
                        </a:lnTo>
                        <a:lnTo>
                          <a:pt x="82" y="40"/>
                        </a:lnTo>
                        <a:lnTo>
                          <a:pt x="82" y="36"/>
                        </a:lnTo>
                        <a:lnTo>
                          <a:pt x="78" y="32"/>
                        </a:lnTo>
                        <a:lnTo>
                          <a:pt x="78" y="28"/>
                        </a:lnTo>
                        <a:lnTo>
                          <a:pt x="78" y="24"/>
                        </a:lnTo>
                        <a:lnTo>
                          <a:pt x="74" y="20"/>
                        </a:lnTo>
                        <a:lnTo>
                          <a:pt x="70" y="16"/>
                        </a:lnTo>
                        <a:lnTo>
                          <a:pt x="70" y="12"/>
                        </a:lnTo>
                        <a:lnTo>
                          <a:pt x="66" y="8"/>
                        </a:lnTo>
                        <a:lnTo>
                          <a:pt x="62" y="8"/>
                        </a:lnTo>
                        <a:lnTo>
                          <a:pt x="58" y="4"/>
                        </a:lnTo>
                        <a:lnTo>
                          <a:pt x="55" y="4"/>
                        </a:lnTo>
                        <a:lnTo>
                          <a:pt x="51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7" y="4"/>
                        </a:lnTo>
                        <a:lnTo>
                          <a:pt x="23" y="4"/>
                        </a:lnTo>
                        <a:lnTo>
                          <a:pt x="19" y="4"/>
                        </a:lnTo>
                        <a:lnTo>
                          <a:pt x="15" y="8"/>
                        </a:lnTo>
                        <a:lnTo>
                          <a:pt x="11" y="8"/>
                        </a:lnTo>
                        <a:lnTo>
                          <a:pt x="11" y="12"/>
                        </a:lnTo>
                        <a:lnTo>
                          <a:pt x="7" y="16"/>
                        </a:lnTo>
                        <a:lnTo>
                          <a:pt x="4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</a:path>
                    </a:pathLst>
                  </a:custGeom>
                  <a:noFill/>
                  <a:ln w="4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82" name="Group 425"/>
                <p:cNvGrpSpPr>
                  <a:grpSpLocks/>
                </p:cNvGrpSpPr>
                <p:nvPr/>
              </p:nvGrpSpPr>
              <p:grpSpPr bwMode="auto">
                <a:xfrm>
                  <a:off x="-977" y="3048"/>
                  <a:ext cx="82" cy="44"/>
                  <a:chOff x="-977" y="3048"/>
                  <a:chExt cx="82" cy="44"/>
                </a:xfrm>
              </p:grpSpPr>
              <p:sp>
                <p:nvSpPr>
                  <p:cNvPr id="7283" name="Freeform 423"/>
                  <p:cNvSpPr>
                    <a:spLocks/>
                  </p:cNvSpPr>
                  <p:nvPr/>
                </p:nvSpPr>
                <p:spPr bwMode="auto">
                  <a:xfrm>
                    <a:off x="-977" y="3048"/>
                    <a:ext cx="82" cy="44"/>
                  </a:xfrm>
                  <a:custGeom>
                    <a:avLst/>
                    <a:gdLst>
                      <a:gd name="T0" fmla="*/ 82 w 82"/>
                      <a:gd name="T1" fmla="*/ 44 h 44"/>
                      <a:gd name="T2" fmla="*/ 0 w 82"/>
                      <a:gd name="T3" fmla="*/ 44 h 44"/>
                      <a:gd name="T4" fmla="*/ 0 w 82"/>
                      <a:gd name="T5" fmla="*/ 36 h 44"/>
                      <a:gd name="T6" fmla="*/ 0 w 82"/>
                      <a:gd name="T7" fmla="*/ 32 h 44"/>
                      <a:gd name="T8" fmla="*/ 0 w 82"/>
                      <a:gd name="T9" fmla="*/ 28 h 44"/>
                      <a:gd name="T10" fmla="*/ 4 w 82"/>
                      <a:gd name="T11" fmla="*/ 24 h 44"/>
                      <a:gd name="T12" fmla="*/ 4 w 82"/>
                      <a:gd name="T13" fmla="*/ 20 h 44"/>
                      <a:gd name="T14" fmla="*/ 7 w 82"/>
                      <a:gd name="T15" fmla="*/ 12 h 44"/>
                      <a:gd name="T16" fmla="*/ 15 w 82"/>
                      <a:gd name="T17" fmla="*/ 8 h 44"/>
                      <a:gd name="T18" fmla="*/ 19 w 82"/>
                      <a:gd name="T19" fmla="*/ 4 h 44"/>
                      <a:gd name="T20" fmla="*/ 27 w 82"/>
                      <a:gd name="T21" fmla="*/ 0 h 44"/>
                      <a:gd name="T22" fmla="*/ 35 w 82"/>
                      <a:gd name="T23" fmla="*/ 0 h 44"/>
                      <a:gd name="T24" fmla="*/ 39 w 82"/>
                      <a:gd name="T25" fmla="*/ 0 h 44"/>
                      <a:gd name="T26" fmla="*/ 47 w 82"/>
                      <a:gd name="T27" fmla="*/ 0 h 44"/>
                      <a:gd name="T28" fmla="*/ 51 w 82"/>
                      <a:gd name="T29" fmla="*/ 0 h 44"/>
                      <a:gd name="T30" fmla="*/ 58 w 82"/>
                      <a:gd name="T31" fmla="*/ 4 h 44"/>
                      <a:gd name="T32" fmla="*/ 62 w 82"/>
                      <a:gd name="T33" fmla="*/ 8 h 44"/>
                      <a:gd name="T34" fmla="*/ 70 w 82"/>
                      <a:gd name="T35" fmla="*/ 12 h 44"/>
                      <a:gd name="T36" fmla="*/ 74 w 82"/>
                      <a:gd name="T37" fmla="*/ 16 h 44"/>
                      <a:gd name="T38" fmla="*/ 78 w 82"/>
                      <a:gd name="T39" fmla="*/ 24 h 44"/>
                      <a:gd name="T40" fmla="*/ 78 w 82"/>
                      <a:gd name="T41" fmla="*/ 28 h 44"/>
                      <a:gd name="T42" fmla="*/ 78 w 82"/>
                      <a:gd name="T43" fmla="*/ 32 h 44"/>
                      <a:gd name="T44" fmla="*/ 82 w 82"/>
                      <a:gd name="T45" fmla="*/ 40 h 44"/>
                      <a:gd name="T46" fmla="*/ 82 w 82"/>
                      <a:gd name="T47" fmla="*/ 44 h 4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82"/>
                      <a:gd name="T73" fmla="*/ 0 h 44"/>
                      <a:gd name="T74" fmla="*/ 82 w 82"/>
                      <a:gd name="T75" fmla="*/ 44 h 4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82" h="44">
                        <a:moveTo>
                          <a:pt x="82" y="44"/>
                        </a:move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7" y="12"/>
                        </a:lnTo>
                        <a:lnTo>
                          <a:pt x="15" y="8"/>
                        </a:lnTo>
                        <a:lnTo>
                          <a:pt x="19" y="4"/>
                        </a:lnTo>
                        <a:lnTo>
                          <a:pt x="27" y="0"/>
                        </a:lnTo>
                        <a:lnTo>
                          <a:pt x="35" y="0"/>
                        </a:lnTo>
                        <a:lnTo>
                          <a:pt x="39" y="0"/>
                        </a:lnTo>
                        <a:lnTo>
                          <a:pt x="47" y="0"/>
                        </a:lnTo>
                        <a:lnTo>
                          <a:pt x="51" y="0"/>
                        </a:lnTo>
                        <a:lnTo>
                          <a:pt x="58" y="4"/>
                        </a:lnTo>
                        <a:lnTo>
                          <a:pt x="62" y="8"/>
                        </a:lnTo>
                        <a:lnTo>
                          <a:pt x="70" y="12"/>
                        </a:lnTo>
                        <a:lnTo>
                          <a:pt x="74" y="16"/>
                        </a:lnTo>
                        <a:lnTo>
                          <a:pt x="78" y="24"/>
                        </a:lnTo>
                        <a:lnTo>
                          <a:pt x="78" y="28"/>
                        </a:lnTo>
                        <a:lnTo>
                          <a:pt x="78" y="32"/>
                        </a:lnTo>
                        <a:lnTo>
                          <a:pt x="82" y="40"/>
                        </a:lnTo>
                        <a:lnTo>
                          <a:pt x="82" y="4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84" name="Freeform 424"/>
                  <p:cNvSpPr>
                    <a:spLocks/>
                  </p:cNvSpPr>
                  <p:nvPr/>
                </p:nvSpPr>
                <p:spPr bwMode="auto">
                  <a:xfrm>
                    <a:off x="-977" y="3048"/>
                    <a:ext cx="82" cy="44"/>
                  </a:xfrm>
                  <a:custGeom>
                    <a:avLst/>
                    <a:gdLst>
                      <a:gd name="T0" fmla="*/ 82 w 82"/>
                      <a:gd name="T1" fmla="*/ 44 h 44"/>
                      <a:gd name="T2" fmla="*/ 0 w 82"/>
                      <a:gd name="T3" fmla="*/ 44 h 44"/>
                      <a:gd name="T4" fmla="*/ 0 w 82"/>
                      <a:gd name="T5" fmla="*/ 36 h 44"/>
                      <a:gd name="T6" fmla="*/ 0 w 82"/>
                      <a:gd name="T7" fmla="*/ 32 h 44"/>
                      <a:gd name="T8" fmla="*/ 0 w 82"/>
                      <a:gd name="T9" fmla="*/ 28 h 44"/>
                      <a:gd name="T10" fmla="*/ 4 w 82"/>
                      <a:gd name="T11" fmla="*/ 24 h 44"/>
                      <a:gd name="T12" fmla="*/ 4 w 82"/>
                      <a:gd name="T13" fmla="*/ 20 h 44"/>
                      <a:gd name="T14" fmla="*/ 7 w 82"/>
                      <a:gd name="T15" fmla="*/ 12 h 44"/>
                      <a:gd name="T16" fmla="*/ 15 w 82"/>
                      <a:gd name="T17" fmla="*/ 8 h 44"/>
                      <a:gd name="T18" fmla="*/ 19 w 82"/>
                      <a:gd name="T19" fmla="*/ 4 h 44"/>
                      <a:gd name="T20" fmla="*/ 27 w 82"/>
                      <a:gd name="T21" fmla="*/ 0 h 44"/>
                      <a:gd name="T22" fmla="*/ 35 w 82"/>
                      <a:gd name="T23" fmla="*/ 0 h 44"/>
                      <a:gd name="T24" fmla="*/ 39 w 82"/>
                      <a:gd name="T25" fmla="*/ 0 h 44"/>
                      <a:gd name="T26" fmla="*/ 47 w 82"/>
                      <a:gd name="T27" fmla="*/ 0 h 44"/>
                      <a:gd name="T28" fmla="*/ 51 w 82"/>
                      <a:gd name="T29" fmla="*/ 0 h 44"/>
                      <a:gd name="T30" fmla="*/ 58 w 82"/>
                      <a:gd name="T31" fmla="*/ 4 h 44"/>
                      <a:gd name="T32" fmla="*/ 62 w 82"/>
                      <a:gd name="T33" fmla="*/ 8 h 44"/>
                      <a:gd name="T34" fmla="*/ 70 w 82"/>
                      <a:gd name="T35" fmla="*/ 12 h 44"/>
                      <a:gd name="T36" fmla="*/ 74 w 82"/>
                      <a:gd name="T37" fmla="*/ 16 h 44"/>
                      <a:gd name="T38" fmla="*/ 78 w 82"/>
                      <a:gd name="T39" fmla="*/ 24 h 44"/>
                      <a:gd name="T40" fmla="*/ 78 w 82"/>
                      <a:gd name="T41" fmla="*/ 28 h 44"/>
                      <a:gd name="T42" fmla="*/ 78 w 82"/>
                      <a:gd name="T43" fmla="*/ 32 h 44"/>
                      <a:gd name="T44" fmla="*/ 82 w 82"/>
                      <a:gd name="T45" fmla="*/ 40 h 44"/>
                      <a:gd name="T46" fmla="*/ 82 w 82"/>
                      <a:gd name="T47" fmla="*/ 44 h 4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82"/>
                      <a:gd name="T73" fmla="*/ 0 h 44"/>
                      <a:gd name="T74" fmla="*/ 82 w 82"/>
                      <a:gd name="T75" fmla="*/ 44 h 4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82" h="44">
                        <a:moveTo>
                          <a:pt x="82" y="44"/>
                        </a:move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4" y="24"/>
                        </a:lnTo>
                        <a:lnTo>
                          <a:pt x="4" y="20"/>
                        </a:lnTo>
                        <a:lnTo>
                          <a:pt x="7" y="12"/>
                        </a:lnTo>
                        <a:lnTo>
                          <a:pt x="15" y="8"/>
                        </a:lnTo>
                        <a:lnTo>
                          <a:pt x="19" y="4"/>
                        </a:lnTo>
                        <a:lnTo>
                          <a:pt x="27" y="0"/>
                        </a:lnTo>
                        <a:lnTo>
                          <a:pt x="35" y="0"/>
                        </a:lnTo>
                        <a:lnTo>
                          <a:pt x="39" y="0"/>
                        </a:lnTo>
                        <a:lnTo>
                          <a:pt x="47" y="0"/>
                        </a:lnTo>
                        <a:lnTo>
                          <a:pt x="51" y="0"/>
                        </a:lnTo>
                        <a:lnTo>
                          <a:pt x="58" y="4"/>
                        </a:lnTo>
                        <a:lnTo>
                          <a:pt x="62" y="8"/>
                        </a:lnTo>
                        <a:lnTo>
                          <a:pt x="70" y="12"/>
                        </a:lnTo>
                        <a:lnTo>
                          <a:pt x="74" y="16"/>
                        </a:lnTo>
                        <a:lnTo>
                          <a:pt x="78" y="24"/>
                        </a:lnTo>
                        <a:lnTo>
                          <a:pt x="78" y="28"/>
                        </a:lnTo>
                        <a:lnTo>
                          <a:pt x="78" y="32"/>
                        </a:lnTo>
                        <a:lnTo>
                          <a:pt x="82" y="40"/>
                        </a:lnTo>
                        <a:lnTo>
                          <a:pt x="82" y="44"/>
                        </a:lnTo>
                      </a:path>
                    </a:pathLst>
                  </a:custGeom>
                  <a:noFill/>
                  <a:ln w="4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280" name="Oval 427"/>
              <p:cNvSpPr>
                <a:spLocks noChangeArrowheads="1"/>
              </p:cNvSpPr>
              <p:nvPr/>
            </p:nvSpPr>
            <p:spPr bwMode="auto">
              <a:xfrm>
                <a:off x="-977" y="3237"/>
                <a:ext cx="82" cy="78"/>
              </a:xfrm>
              <a:prstGeom prst="ellipse">
                <a:avLst/>
              </a:prstGeom>
              <a:solidFill>
                <a:srgbClr val="FFFFFF"/>
              </a:solidFill>
              <a:ln w="4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" name="Rectangle 429"/>
            <p:cNvSpPr>
              <a:spLocks noChangeArrowheads="1"/>
            </p:cNvSpPr>
            <p:nvPr/>
          </p:nvSpPr>
          <p:spPr bwMode="auto">
            <a:xfrm>
              <a:off x="-789" y="3143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Rectangle 430"/>
            <p:cNvSpPr>
              <a:spLocks noChangeArrowheads="1"/>
            </p:cNvSpPr>
            <p:nvPr/>
          </p:nvSpPr>
          <p:spPr bwMode="auto">
            <a:xfrm>
              <a:off x="-789" y="3041"/>
              <a:ext cx="62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MIDDLING</a:t>
              </a:r>
              <a:endParaRPr lang="en-US"/>
            </a:p>
          </p:txBody>
        </p:sp>
        <p:sp>
          <p:nvSpPr>
            <p:cNvPr id="7273" name="Rectangle 431"/>
            <p:cNvSpPr>
              <a:spLocks noChangeArrowheads="1"/>
            </p:cNvSpPr>
            <p:nvPr/>
          </p:nvSpPr>
          <p:spPr bwMode="auto">
            <a:xfrm>
              <a:off x="-789" y="3319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Rectangle 432"/>
            <p:cNvSpPr>
              <a:spLocks noChangeArrowheads="1"/>
            </p:cNvSpPr>
            <p:nvPr/>
          </p:nvSpPr>
          <p:spPr bwMode="auto">
            <a:xfrm>
              <a:off x="-789" y="3217"/>
              <a:ext cx="45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WASTE</a:t>
              </a:r>
              <a:endParaRPr lang="en-US"/>
            </a:p>
          </p:txBody>
        </p:sp>
        <p:sp>
          <p:nvSpPr>
            <p:cNvPr id="7275" name="Rectangle 433"/>
            <p:cNvSpPr>
              <a:spLocks noChangeArrowheads="1"/>
            </p:cNvSpPr>
            <p:nvPr/>
          </p:nvSpPr>
          <p:spPr bwMode="auto">
            <a:xfrm>
              <a:off x="-789" y="294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Rectangle 434"/>
            <p:cNvSpPr>
              <a:spLocks noChangeArrowheads="1"/>
            </p:cNvSpPr>
            <p:nvPr/>
          </p:nvSpPr>
          <p:spPr bwMode="auto">
            <a:xfrm>
              <a:off x="-789" y="2844"/>
              <a:ext cx="66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VALUABLE</a:t>
              </a:r>
              <a:endParaRPr lang="en-US"/>
            </a:p>
          </p:txBody>
        </p:sp>
      </p:grpSp>
      <p:sp>
        <p:nvSpPr>
          <p:cNvPr id="7269" name="TextBox 436"/>
          <p:cNvSpPr txBox="1">
            <a:spLocks noChangeArrowheads="1"/>
          </p:cNvSpPr>
          <p:nvPr/>
        </p:nvSpPr>
        <p:spPr bwMode="auto">
          <a:xfrm>
            <a:off x="5445732" y="1776686"/>
            <a:ext cx="1775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Entrainment</a:t>
            </a:r>
          </a:p>
        </p:txBody>
      </p:sp>
      <p:sp>
        <p:nvSpPr>
          <p:cNvPr id="384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346646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bri" pitchFamily="34" charset="0"/>
              </a:rPr>
              <a:t>Column Technology: Importance of wash water</a:t>
            </a:r>
          </a:p>
        </p:txBody>
      </p:sp>
    </p:spTree>
    <p:extLst>
      <p:ext uri="{BB962C8B-B14F-4D97-AF65-F5344CB8AC3E}">
        <p14:creationId xmlns:p14="http://schemas.microsoft.com/office/powerpoint/2010/main" val="19701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christodoulou\Desktop\Snapshot 1 (3-15-2012 8-33 AM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1849"/>
            <a:ext cx="3201545" cy="2404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lchristodoulou\Desktop\Snapshot 1 (3-15-2012 8-34 AM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2173"/>
            <a:ext cx="3196856" cy="240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21825" y="1354108"/>
            <a:ext cx="5129349" cy="4924425"/>
            <a:chOff x="3721825" y="1354108"/>
            <a:chExt cx="5129349" cy="4924425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615246"/>
                </p:ext>
              </p:extLst>
            </p:nvPr>
          </p:nvGraphicFramePr>
          <p:xfrm>
            <a:off x="3721825" y="1354108"/>
            <a:ext cx="5129349" cy="492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Chart" r:id="rId6" imgW="4914964" imgH="4747160" progId="MSGraph.Chart.8">
                    <p:embed followColorScheme="full"/>
                  </p:oleObj>
                </mc:Choice>
                <mc:Fallback>
                  <p:oleObj name="Chart" r:id="rId6" imgW="4914964" imgH="474716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825" y="1354108"/>
                          <a:ext cx="5129349" cy="4924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932040" y="1556792"/>
              <a:ext cx="3352800" cy="2651760"/>
            </a:xfrm>
            <a:custGeom>
              <a:avLst/>
              <a:gdLst>
                <a:gd name="T0" fmla="*/ 2147483647 w 2620"/>
                <a:gd name="T1" fmla="*/ 2147483647 h 1755"/>
                <a:gd name="T2" fmla="*/ 2147483647 w 2620"/>
                <a:gd name="T3" fmla="*/ 2147483647 h 1755"/>
                <a:gd name="T4" fmla="*/ 2147483647 w 2620"/>
                <a:gd name="T5" fmla="*/ 2147483647 h 1755"/>
                <a:gd name="T6" fmla="*/ 2147483647 w 2620"/>
                <a:gd name="T7" fmla="*/ 2147483647 h 1755"/>
                <a:gd name="T8" fmla="*/ 2147483647 w 2620"/>
                <a:gd name="T9" fmla="*/ 2147483647 h 1755"/>
                <a:gd name="T10" fmla="*/ 2147483647 w 2620"/>
                <a:gd name="T11" fmla="*/ 2147483647 h 1755"/>
                <a:gd name="T12" fmla="*/ 0 w 2620"/>
                <a:gd name="T13" fmla="*/ 2147483647 h 1755"/>
                <a:gd name="T14" fmla="*/ 2147483647 w 2620"/>
                <a:gd name="T15" fmla="*/ 0 h 1755"/>
                <a:gd name="T16" fmla="*/ 2147483647 w 2620"/>
                <a:gd name="T17" fmla="*/ 2147483647 h 1755"/>
                <a:gd name="T18" fmla="*/ 2147483647 w 2620"/>
                <a:gd name="T19" fmla="*/ 2147483647 h 1755"/>
                <a:gd name="T20" fmla="*/ 2147483647 w 2620"/>
                <a:gd name="T21" fmla="*/ 2147483647 h 1755"/>
                <a:gd name="T22" fmla="*/ 2147483647 w 2620"/>
                <a:gd name="T23" fmla="*/ 2147483647 h 1755"/>
                <a:gd name="T24" fmla="*/ 2147483647 w 2620"/>
                <a:gd name="T25" fmla="*/ 2147483647 h 1755"/>
                <a:gd name="T26" fmla="*/ 2147483647 w 2620"/>
                <a:gd name="T27" fmla="*/ 2147483647 h 1755"/>
                <a:gd name="T28" fmla="*/ 2147483647 w 2620"/>
                <a:gd name="T29" fmla="*/ 2147483647 h 1755"/>
                <a:gd name="T30" fmla="*/ 2147483647 w 2620"/>
                <a:gd name="T31" fmla="*/ 2147483647 h 17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20"/>
                <a:gd name="T49" fmla="*/ 0 h 1755"/>
                <a:gd name="T50" fmla="*/ 2620 w 2620"/>
                <a:gd name="T51" fmla="*/ 1755 h 17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20" h="1755">
                  <a:moveTo>
                    <a:pt x="2173" y="1749"/>
                  </a:moveTo>
                  <a:lnTo>
                    <a:pt x="1798" y="1749"/>
                  </a:lnTo>
                  <a:lnTo>
                    <a:pt x="1408" y="1755"/>
                  </a:lnTo>
                  <a:cubicBezTo>
                    <a:pt x="1245" y="1742"/>
                    <a:pt x="986" y="1736"/>
                    <a:pt x="815" y="1672"/>
                  </a:cubicBezTo>
                  <a:cubicBezTo>
                    <a:pt x="645" y="1609"/>
                    <a:pt x="521" y="1518"/>
                    <a:pt x="386" y="1374"/>
                  </a:cubicBezTo>
                  <a:cubicBezTo>
                    <a:pt x="251" y="1230"/>
                    <a:pt x="69" y="1038"/>
                    <a:pt x="4" y="809"/>
                  </a:cubicBezTo>
                  <a:lnTo>
                    <a:pt x="0" y="3"/>
                  </a:lnTo>
                  <a:lnTo>
                    <a:pt x="501" y="0"/>
                  </a:lnTo>
                  <a:lnTo>
                    <a:pt x="595" y="447"/>
                  </a:lnTo>
                  <a:cubicBezTo>
                    <a:pt x="632" y="606"/>
                    <a:pt x="659" y="784"/>
                    <a:pt x="720" y="954"/>
                  </a:cubicBezTo>
                  <a:cubicBezTo>
                    <a:pt x="781" y="1124"/>
                    <a:pt x="839" y="1352"/>
                    <a:pt x="955" y="1466"/>
                  </a:cubicBezTo>
                  <a:cubicBezTo>
                    <a:pt x="1073" y="1579"/>
                    <a:pt x="1215" y="1596"/>
                    <a:pt x="1419" y="1633"/>
                  </a:cubicBezTo>
                  <a:cubicBezTo>
                    <a:pt x="1622" y="1669"/>
                    <a:pt x="1976" y="1673"/>
                    <a:pt x="2176" y="1684"/>
                  </a:cubicBezTo>
                  <a:lnTo>
                    <a:pt x="2620" y="1702"/>
                  </a:lnTo>
                  <a:lnTo>
                    <a:pt x="2620" y="1755"/>
                  </a:lnTo>
                  <a:lnTo>
                    <a:pt x="2173" y="174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90488" tIns="44450" rIns="90488" bIns="44450" anchor="ctr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14331"/>
              </p:ext>
            </p:extLst>
          </p:nvPr>
        </p:nvGraphicFramePr>
        <p:xfrm>
          <a:off x="4662609" y="4373172"/>
          <a:ext cx="4481391" cy="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8" imgW="1993680" imgH="444240" progId="Equation.3">
                  <p:embed/>
                </p:oleObj>
              </mc:Choice>
              <mc:Fallback>
                <p:oleObj name="Equation" r:id="rId8" imgW="1993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609" y="4373172"/>
                        <a:ext cx="4481391" cy="749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346646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bri" pitchFamily="34" charset="0"/>
              </a:rPr>
              <a:t>Column Technology: Importance of wash water</a:t>
            </a:r>
          </a:p>
        </p:txBody>
      </p:sp>
    </p:spTree>
    <p:extLst>
      <p:ext uri="{BB962C8B-B14F-4D97-AF65-F5344CB8AC3E}">
        <p14:creationId xmlns:p14="http://schemas.microsoft.com/office/powerpoint/2010/main" val="19977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11145</TotalTime>
  <Words>1315</Words>
  <Application>Microsoft Office PowerPoint</Application>
  <PresentationFormat>On-screen Show (4:3)</PresentationFormat>
  <Paragraphs>193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Tema do Office</vt:lpstr>
      <vt:lpstr>Chart</vt:lpstr>
      <vt:lpstr>Equation</vt:lpstr>
      <vt:lpstr>Case Study: Sacle-up of an EFD Flotation Column for Copper Cleaning</vt:lpstr>
      <vt:lpstr>Outline</vt:lpstr>
      <vt:lpstr>Sandfire’s DeGrussa Copper</vt:lpstr>
      <vt:lpstr>Concentrator Flowsheet-circa 2014</vt:lpstr>
      <vt:lpstr>Challenges with original flowsheet</vt:lpstr>
      <vt:lpstr>Limitations of conventional flotation</vt:lpstr>
      <vt:lpstr>Column Technology</vt:lpstr>
      <vt:lpstr>Column Technology: Importance of wash water</vt:lpstr>
      <vt:lpstr>Column Technology: Importance of wash water</vt:lpstr>
      <vt:lpstr>PowerPoint Presentation</vt:lpstr>
      <vt:lpstr>PowerPoint Presentation</vt:lpstr>
      <vt:lpstr>PowerPoint Presentation</vt:lpstr>
      <vt:lpstr>Evaluation of column and scale-up</vt:lpstr>
      <vt:lpstr>Results</vt:lpstr>
      <vt:lpstr>Concentrator Flowsheet-circa 2015</vt:lpstr>
      <vt:lpstr>Comparison: before and after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Valéria</dc:creator>
  <cp:lastModifiedBy>eric wasmund </cp:lastModifiedBy>
  <cp:revision>338</cp:revision>
  <cp:lastPrinted>2016-01-15T17:44:36Z</cp:lastPrinted>
  <dcterms:created xsi:type="dcterms:W3CDTF">2012-09-06T17:04:24Z</dcterms:created>
  <dcterms:modified xsi:type="dcterms:W3CDTF">2016-11-02T22:56:27Z</dcterms:modified>
</cp:coreProperties>
</file>